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EA3AD-EAD4-4C51-82E7-42A9FB574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AD956-9CEC-41DA-B37F-2DD0CC033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98A3B-19EA-4878-8102-D8F56876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40499-FCFA-4823-8F2D-B1C32DAFD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BD111-8175-4AB8-8226-24803569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5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BF33-AF58-4618-86AA-7FF12588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C6DFA-08CE-4E15-83AB-A02F1A248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9DE6F-DC36-470D-8E24-7BC3BD356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171C6-F80B-4109-905D-643AF773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9C0C4-F36F-4A4A-A1CF-80637E1C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6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4294E-1B2A-429A-9447-2228FAE88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88104-5453-4F43-8A4D-CEEAD11B0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98AF0-D441-4E5A-81E2-C256B93C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AA610-E3A9-47A2-8BE9-212F2637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02A-6BBE-47D1-A47A-53B556165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7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1EAD7-C994-454F-8F0E-11526104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862E9-4D25-4EC1-B728-0BB893D49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953FD-4A19-44E7-965E-5DAB77DC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80049-D2FD-4C36-A0C1-0117327A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12726-6EC4-464E-9180-E8FCC2F1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3A8BE-6798-46F8-A413-772D730D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B4732-1957-4381-9A68-0EDE18B45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AB3BB-78D2-436D-B34D-ED4280BA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1458-F50E-4765-8FF4-A560DCF7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509D-88E0-4A3A-9778-53567221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2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CE38-1665-48E7-AD3B-ADD2C613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DF2E-1B4C-48C8-B920-495A82FF6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B5FBB-1BBD-4AC0-A59C-2CDA2F46B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4D4E1-B374-4965-BCDE-F37F0803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8C075-D18F-4D6F-BEE9-F946C160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100AB-8E4C-4DCA-A7E8-756D628B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D10C-AC71-4EF2-9F76-C7D3C723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EEF15-0AA8-4F77-81AE-58EC416F9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60B9F-1428-44E2-99F7-ACB299CDF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BBD22-5D62-4C36-ABAC-1AB69C618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941EB-0291-401E-9D05-BF42FC48C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963679-858B-490C-A185-3988281D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3E200-C552-4DF1-A2F1-C769D6A2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67060-39AA-4AC4-9022-4CC8B202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0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35C2-033F-4AB5-839D-37CCA8E3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AB9FA-EA8F-47DF-A87F-4B48DB5B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51695-AD4C-47F3-B782-36EEB38D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C2D57-D9F1-4476-8A14-1D07700F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5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9AA71-2AE0-45DB-94E2-3FDEFBDA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C9BFF0-451F-4F5F-9BE0-0877022C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67DCF-C83B-4850-9568-BA34E164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1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43E3C-D6A4-41C9-BF4E-35313C966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1146B-3C16-4035-9C45-DF4E8A851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DEA2A-C09E-4C3F-BF8E-76F360C9A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E3752-ACB2-48B2-9A05-790BA87C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692B4-67AA-4514-984F-5912F870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E7228-34CE-4739-9A91-2990A6944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2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7D2E-29CD-4830-AFB9-29C9BEA0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3763-01F4-43B7-97ED-458419C30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CC439-A17D-4054-91D0-5EB856671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C4099-9F5B-4DAE-A2D4-F6DAE2EA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4486A-1D34-4D30-8DAB-4057F482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93822-6775-4F89-9E2B-2C983584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9A7994-422B-4DBD-90F5-5E240EA7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90B55-0DDE-462B-BC2F-00A34DB8E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4B490-A1D3-4684-B6A4-A98A8AE01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A1174-FDED-4C32-8608-EE5CE9F9A64A}" type="datetimeFigureOut">
              <a:rPr lang="en-US" smtClean="0"/>
              <a:t>10-Oct-18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F68D4-7E8A-40DC-9B89-44C326175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BB579-4F42-4BEF-878C-8799C0771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E3D6-E107-4369-A3D6-005EA25FD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8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2A6F3-D307-4EF7-8FE3-4F506C741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111" y="762145"/>
            <a:ext cx="10196945" cy="1020473"/>
          </a:xfrm>
        </p:spPr>
        <p:txBody>
          <a:bodyPr/>
          <a:lstStyle/>
          <a:p>
            <a:r>
              <a:rPr lang="en-US" dirty="0"/>
              <a:t> “Exporting” F</a:t>
            </a:r>
            <a:r>
              <a:rPr lang="en-US" baseline="-25000" dirty="0"/>
              <a:t>MSY</a:t>
            </a:r>
            <a:r>
              <a:rPr lang="en-US" dirty="0"/>
              <a:t> to other stocks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AFA97-3ACD-4DEA-8E3A-020A7B512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3322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/>
              <a:t>Henrik Gislason,  Michael Melnychuk,  John Pope,  </a:t>
            </a:r>
          </a:p>
          <a:p>
            <a:r>
              <a:rPr lang="en-GB" sz="2800" dirty="0"/>
              <a:t>Erla Sturludóttir,  Henrik Sparholt,  Gunnar Stefansson</a:t>
            </a:r>
            <a:endParaRPr lang="en-US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00EE98-2182-4246-ABCD-8AFB1688A501}"/>
              </a:ext>
            </a:extLst>
          </p:cNvPr>
          <p:cNvSpPr txBox="1">
            <a:spLocks/>
          </p:cNvSpPr>
          <p:nvPr/>
        </p:nvSpPr>
        <p:spPr>
          <a:xfrm>
            <a:off x="1524000" y="1884212"/>
            <a:ext cx="9144000" cy="2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60000"/>
              </a:lnSpc>
            </a:pPr>
            <a:r>
              <a:rPr lang="en-GB" i="1" dirty="0"/>
              <a:t>in two parts:</a:t>
            </a:r>
          </a:p>
          <a:p>
            <a:pPr marL="914400" lvl="1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400" i="1" dirty="0"/>
              <a:t>Regression model with life-history covariates</a:t>
            </a:r>
          </a:p>
          <a:p>
            <a:pPr marL="914400" lvl="1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400" i="1" dirty="0"/>
              <a:t>Theoretical and empirical linkages to life-history theory 	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1630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D9881-4E7E-4337-BD01-F58801E9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F</a:t>
            </a:r>
            <a:r>
              <a:rPr lang="en-US" baseline="-25000" dirty="0"/>
              <a:t>MSY</a:t>
            </a:r>
            <a:r>
              <a:rPr lang="en-US" dirty="0"/>
              <a:t> predictable?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2723-05BD-4FA2-BC8B-54F726A5F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25" y="1779442"/>
            <a:ext cx="9441873" cy="4621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Many possible influences hypothesized:</a:t>
            </a:r>
          </a:p>
          <a:p>
            <a:pPr lvl="2"/>
            <a:r>
              <a:rPr lang="en-US" sz="2400" dirty="0"/>
              <a:t>Body length, weight</a:t>
            </a:r>
          </a:p>
          <a:p>
            <a:pPr lvl="2"/>
            <a:r>
              <a:rPr lang="en-US" sz="2400" dirty="0"/>
              <a:t>Age at maturity and age at selection	</a:t>
            </a:r>
          </a:p>
          <a:p>
            <a:pPr lvl="2"/>
            <a:r>
              <a:rPr lang="en-US" sz="2400" dirty="0"/>
              <a:t>Trophic level and index of cannibalism</a:t>
            </a:r>
          </a:p>
          <a:p>
            <a:pPr lvl="2"/>
            <a:r>
              <a:rPr lang="en-US" sz="2400" dirty="0"/>
              <a:t>Growth parameters</a:t>
            </a:r>
          </a:p>
          <a:p>
            <a:pPr lvl="2"/>
            <a:r>
              <a:rPr lang="en-US" sz="2400" dirty="0"/>
              <a:t>Natural mortality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Nested taxonomic levels</a:t>
            </a:r>
          </a:p>
          <a:p>
            <a:pPr lvl="2"/>
            <a:r>
              <a:rPr lang="en-US" sz="2400" dirty="0"/>
              <a:t>Ecoregion</a:t>
            </a:r>
          </a:p>
          <a:p>
            <a:pPr lvl="2"/>
            <a:r>
              <a:rPr lang="en-US" sz="2400" dirty="0"/>
              <a:t>Habitat type</a:t>
            </a:r>
          </a:p>
          <a:p>
            <a:pPr lvl="2"/>
            <a:r>
              <a:rPr lang="en-US" sz="2400" dirty="0"/>
              <a:t>Environmental temperature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211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D9881-4E7E-4337-BD01-F58801E9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52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Filtering &amp; variable selection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2723-05BD-4FA2-BC8B-54F726A5F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65" y="1742498"/>
            <a:ext cx="10790375" cy="4621357"/>
          </a:xfrm>
        </p:spPr>
        <p:txBody>
          <a:bodyPr>
            <a:noAutofit/>
          </a:bodyPr>
          <a:lstStyle/>
          <a:p>
            <a:r>
              <a:rPr lang="en-US" sz="2400" dirty="0"/>
              <a:t>Assess collinearity among numerical predictor variables, reducing list to:</a:t>
            </a:r>
          </a:p>
          <a:p>
            <a:pPr marL="457200" lvl="1" indent="0">
              <a:buNone/>
            </a:pPr>
            <a:r>
              <a:rPr lang="en-US" dirty="0"/>
              <a:t>	L</a:t>
            </a:r>
            <a:r>
              <a:rPr lang="en-US" baseline="-25000" dirty="0"/>
              <a:t>∞</a:t>
            </a:r>
            <a:r>
              <a:rPr lang="en-US" dirty="0"/>
              <a:t> * K  ;  M  ;  Age</a:t>
            </a:r>
            <a:r>
              <a:rPr lang="en-US" baseline="-25000" dirty="0"/>
              <a:t>50% maturity</a:t>
            </a:r>
            <a:r>
              <a:rPr lang="en-US" dirty="0"/>
              <a:t>  ;  trophic level  ;  preferred temperature</a:t>
            </a:r>
          </a:p>
          <a:p>
            <a:endParaRPr lang="en-US" sz="2400" dirty="0"/>
          </a:p>
          <a:p>
            <a:r>
              <a:rPr lang="en-US" sz="2400" dirty="0"/>
              <a:t>Compare models with differing random effects:</a:t>
            </a:r>
          </a:p>
          <a:p>
            <a:pPr marL="457200" lvl="1" indent="0">
              <a:buNone/>
            </a:pPr>
            <a:r>
              <a:rPr lang="en-US" dirty="0"/>
              <a:t>	species  ;  taxonomic group  ;  aggregated ecoregion</a:t>
            </a:r>
          </a:p>
          <a:p>
            <a:endParaRPr lang="en-US" sz="2400" dirty="0"/>
          </a:p>
          <a:p>
            <a:r>
              <a:rPr lang="en-US" sz="2400" dirty="0"/>
              <a:t>Compare models with differing fixed effects</a:t>
            </a:r>
          </a:p>
          <a:p>
            <a:endParaRPr lang="en-US" sz="2400" dirty="0"/>
          </a:p>
          <a:p>
            <a:r>
              <a:rPr lang="en-US" sz="2400" dirty="0"/>
              <a:t>Compare influences on F</a:t>
            </a:r>
            <a:r>
              <a:rPr lang="en-US" sz="2400" baseline="-25000" dirty="0"/>
              <a:t>MSY</a:t>
            </a:r>
            <a:r>
              <a:rPr lang="en-US" sz="2400" dirty="0"/>
              <a:t> for different estimation models:</a:t>
            </a:r>
          </a:p>
          <a:p>
            <a:pPr marL="457200" lvl="1" indent="0">
              <a:buNone/>
            </a:pPr>
            <a:r>
              <a:rPr lang="en-US" dirty="0"/>
              <a:t>	assessment  ;  Schaefer ;  Fox  ;  P-T meta-analysis  ;  aggregate</a:t>
            </a:r>
          </a:p>
        </p:txBody>
      </p:sp>
    </p:spTree>
    <p:extLst>
      <p:ext uri="{BB962C8B-B14F-4D97-AF65-F5344CB8AC3E}">
        <p14:creationId xmlns:p14="http://schemas.microsoft.com/office/powerpoint/2010/main" val="283632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C4E8-D1C0-4DC6-8541-62859889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124990"/>
            <a:ext cx="11309927" cy="7801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Distributions of F</a:t>
            </a:r>
            <a:r>
              <a:rPr lang="en-US" baseline="-25000" dirty="0"/>
              <a:t>MSY</a:t>
            </a:r>
            <a:r>
              <a:rPr lang="en-US" dirty="0"/>
              <a:t> estimates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97F296-3ED8-45DA-A3F5-77D3DE2EAF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766" b="32980"/>
          <a:stretch/>
        </p:blipFill>
        <p:spPr>
          <a:xfrm>
            <a:off x="423246" y="766618"/>
            <a:ext cx="11363369" cy="593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9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DB16C12-2378-4994-BC57-44CB1A563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575" y="4163754"/>
            <a:ext cx="7542690" cy="378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42D7E0-EC0A-4360-B94D-97C6E20B0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9" y="4186901"/>
            <a:ext cx="7542690" cy="378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752F0B-5BF9-478D-85E8-5A95B1BF5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9765" y="1189171"/>
            <a:ext cx="7542690" cy="378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0F494A-E8FB-46B7-B1A9-51FA33B2B2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9" y="1189171"/>
            <a:ext cx="7542690" cy="37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BCC4E8-D1C0-4DC6-8541-62859889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143462"/>
            <a:ext cx="11309927" cy="7801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Influences of numerical predictors on log(F</a:t>
            </a:r>
            <a:r>
              <a:rPr lang="en-US" baseline="-25000" dirty="0"/>
              <a:t>MSY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F1553-48C5-4BBE-A9DE-50AD3429BB80}"/>
              </a:ext>
            </a:extLst>
          </p:cNvPr>
          <p:cNvSpPr txBox="1"/>
          <p:nvPr/>
        </p:nvSpPr>
        <p:spPr>
          <a:xfrm>
            <a:off x="1445499" y="3906991"/>
            <a:ext cx="273504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P-T meta-analysis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95E99D-4054-4918-8FE5-005285046807}"/>
              </a:ext>
            </a:extLst>
          </p:cNvPr>
          <p:cNvSpPr txBox="1"/>
          <p:nvPr/>
        </p:nvSpPr>
        <p:spPr>
          <a:xfrm>
            <a:off x="7485393" y="3906991"/>
            <a:ext cx="30957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Aggregate F</a:t>
            </a:r>
            <a:r>
              <a:rPr lang="en-US" sz="2800" baseline="-25000" dirty="0"/>
              <a:t>MSY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923155-89F1-4E27-A67A-3AF3384F790B}"/>
              </a:ext>
            </a:extLst>
          </p:cNvPr>
          <p:cNvSpPr txBox="1"/>
          <p:nvPr/>
        </p:nvSpPr>
        <p:spPr>
          <a:xfrm>
            <a:off x="1463959" y="918330"/>
            <a:ext cx="283039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Schaefer       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41AE78-50FD-4CA9-A2C9-9F470D19AD7D}"/>
              </a:ext>
            </a:extLst>
          </p:cNvPr>
          <p:cNvSpPr txBox="1"/>
          <p:nvPr/>
        </p:nvSpPr>
        <p:spPr>
          <a:xfrm>
            <a:off x="133923" y="1532541"/>
            <a:ext cx="1288238" cy="178510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Trophic L </a:t>
            </a:r>
          </a:p>
          <a:p>
            <a:pPr algn="r"/>
            <a:r>
              <a:rPr lang="en-US" sz="2200" dirty="0"/>
              <a:t>L</a:t>
            </a:r>
            <a:r>
              <a:rPr lang="en-US" sz="2200" baseline="-25000" dirty="0"/>
              <a:t>∞</a:t>
            </a:r>
            <a:r>
              <a:rPr lang="en-US" sz="2200" dirty="0"/>
              <a:t> * K</a:t>
            </a:r>
          </a:p>
          <a:p>
            <a:pPr algn="r"/>
            <a:r>
              <a:rPr lang="en-US" sz="2200" dirty="0"/>
              <a:t>M</a:t>
            </a:r>
          </a:p>
          <a:p>
            <a:pPr algn="r"/>
            <a:r>
              <a:rPr lang="en-US" sz="2200" dirty="0"/>
              <a:t>T˚ pref </a:t>
            </a:r>
          </a:p>
          <a:p>
            <a:pPr algn="r"/>
            <a:r>
              <a:rPr lang="en-US" sz="2200" dirty="0"/>
              <a:t>Age</a:t>
            </a:r>
            <a:r>
              <a:rPr lang="en-US" sz="2200" baseline="-25000" dirty="0"/>
              <a:t>50% mat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6106ED-3C8D-4F5D-8347-1431C8B40BA4}"/>
              </a:ext>
            </a:extLst>
          </p:cNvPr>
          <p:cNvSpPr txBox="1"/>
          <p:nvPr/>
        </p:nvSpPr>
        <p:spPr>
          <a:xfrm>
            <a:off x="6258498" y="1532541"/>
            <a:ext cx="1288238" cy="178510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L</a:t>
            </a:r>
            <a:r>
              <a:rPr lang="en-US" sz="2200" baseline="-25000" dirty="0"/>
              <a:t>∞</a:t>
            </a:r>
            <a:r>
              <a:rPr lang="en-US" sz="2200" dirty="0"/>
              <a:t> * K</a:t>
            </a:r>
          </a:p>
          <a:p>
            <a:pPr algn="r"/>
            <a:r>
              <a:rPr lang="en-US" sz="2200" dirty="0"/>
              <a:t>M</a:t>
            </a:r>
          </a:p>
          <a:p>
            <a:pPr algn="r"/>
            <a:r>
              <a:rPr lang="en-US" sz="2200" dirty="0"/>
              <a:t>Trophic L </a:t>
            </a:r>
          </a:p>
          <a:p>
            <a:pPr algn="r"/>
            <a:r>
              <a:rPr lang="en-US" sz="2200" dirty="0"/>
              <a:t>T˚ pref </a:t>
            </a:r>
          </a:p>
          <a:p>
            <a:pPr algn="r"/>
            <a:r>
              <a:rPr lang="en-US" sz="2200" dirty="0"/>
              <a:t>Age</a:t>
            </a:r>
            <a:r>
              <a:rPr lang="en-US" sz="2200" baseline="-25000" dirty="0"/>
              <a:t>50% mat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A94C31-10E9-4C5F-A182-6CCCE6FD1930}"/>
              </a:ext>
            </a:extLst>
          </p:cNvPr>
          <p:cNvSpPr txBox="1"/>
          <p:nvPr/>
        </p:nvSpPr>
        <p:spPr>
          <a:xfrm>
            <a:off x="7591454" y="918330"/>
            <a:ext cx="28080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Fox              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A062A5-6C0D-4623-B787-4FB98DE7CDC1}"/>
              </a:ext>
            </a:extLst>
          </p:cNvPr>
          <p:cNvSpPr txBox="1"/>
          <p:nvPr/>
        </p:nvSpPr>
        <p:spPr>
          <a:xfrm>
            <a:off x="105349" y="4494816"/>
            <a:ext cx="1288237" cy="178510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M</a:t>
            </a:r>
          </a:p>
          <a:p>
            <a:pPr algn="r"/>
            <a:r>
              <a:rPr lang="en-US" sz="2200" dirty="0"/>
              <a:t>L</a:t>
            </a:r>
            <a:r>
              <a:rPr lang="en-US" sz="2200" baseline="-25000" dirty="0"/>
              <a:t>∞</a:t>
            </a:r>
            <a:r>
              <a:rPr lang="en-US" sz="2200" dirty="0"/>
              <a:t> * K</a:t>
            </a:r>
          </a:p>
          <a:p>
            <a:pPr algn="r"/>
            <a:r>
              <a:rPr lang="en-US" sz="2200" dirty="0"/>
              <a:t>Trophic L </a:t>
            </a:r>
          </a:p>
          <a:p>
            <a:pPr algn="r"/>
            <a:r>
              <a:rPr lang="en-US" sz="2200" dirty="0"/>
              <a:t>T˚ pref </a:t>
            </a:r>
          </a:p>
          <a:p>
            <a:pPr algn="r"/>
            <a:r>
              <a:rPr lang="en-US" sz="2200" dirty="0"/>
              <a:t>Age</a:t>
            </a:r>
            <a:r>
              <a:rPr lang="en-US" sz="2200" baseline="-25000" dirty="0"/>
              <a:t>50% mat</a:t>
            </a:r>
            <a:endParaRPr lang="en-US" sz="2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5B2C00-997F-49A5-8160-EEBEEB35D65B}"/>
              </a:ext>
            </a:extLst>
          </p:cNvPr>
          <p:cNvSpPr txBox="1"/>
          <p:nvPr/>
        </p:nvSpPr>
        <p:spPr>
          <a:xfrm>
            <a:off x="6258499" y="4437666"/>
            <a:ext cx="1288237" cy="178510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200" dirty="0"/>
              <a:t>M</a:t>
            </a:r>
          </a:p>
          <a:p>
            <a:pPr algn="r"/>
            <a:r>
              <a:rPr lang="en-US" sz="2200" dirty="0"/>
              <a:t>L</a:t>
            </a:r>
            <a:r>
              <a:rPr lang="en-US" sz="2200" baseline="-25000" dirty="0"/>
              <a:t>∞</a:t>
            </a:r>
            <a:r>
              <a:rPr lang="en-US" sz="2200" dirty="0"/>
              <a:t> * K</a:t>
            </a:r>
          </a:p>
          <a:p>
            <a:pPr algn="r"/>
            <a:r>
              <a:rPr lang="en-US" sz="2200" dirty="0"/>
              <a:t>Trophic L </a:t>
            </a:r>
          </a:p>
          <a:p>
            <a:pPr algn="r"/>
            <a:r>
              <a:rPr lang="en-US" sz="2200" dirty="0"/>
              <a:t>T˚ pref </a:t>
            </a:r>
          </a:p>
          <a:p>
            <a:pPr algn="r"/>
            <a:r>
              <a:rPr lang="en-US" sz="2200" dirty="0"/>
              <a:t>Age</a:t>
            </a:r>
            <a:r>
              <a:rPr lang="en-US" sz="2200" baseline="-25000" dirty="0"/>
              <a:t>50% mat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222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71FB01D-7FDC-47F5-A878-2B54E7F98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853" y="2022942"/>
            <a:ext cx="9000000" cy="67602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BCC4E8-D1C0-4DC6-8541-62859889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26586"/>
            <a:ext cx="11763374" cy="7801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Species random intercept offsets from overall F</a:t>
            </a:r>
            <a:r>
              <a:rPr lang="en-US" baseline="-25000" dirty="0"/>
              <a:t>MSY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923155-89F1-4E27-A67A-3AF3384F790B}"/>
              </a:ext>
            </a:extLst>
          </p:cNvPr>
          <p:cNvSpPr txBox="1"/>
          <p:nvPr/>
        </p:nvSpPr>
        <p:spPr>
          <a:xfrm>
            <a:off x="2980171" y="1253246"/>
            <a:ext cx="1440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Schaefer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C4C835-BC4E-4D35-990D-E3C6A7AD817A}"/>
              </a:ext>
            </a:extLst>
          </p:cNvPr>
          <p:cNvSpPr txBox="1"/>
          <p:nvPr/>
        </p:nvSpPr>
        <p:spPr>
          <a:xfrm>
            <a:off x="9445474" y="1245373"/>
            <a:ext cx="682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78C33E-24AD-451D-914C-F4F9FCCD5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40" y="2007196"/>
            <a:ext cx="9000000" cy="676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0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0F1553-48C5-4BBE-A9DE-50AD3429BB80}"/>
              </a:ext>
            </a:extLst>
          </p:cNvPr>
          <p:cNvSpPr txBox="1"/>
          <p:nvPr/>
        </p:nvSpPr>
        <p:spPr>
          <a:xfrm>
            <a:off x="2653143" y="1239012"/>
            <a:ext cx="2735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P-T meta-analysis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95E99D-4054-4918-8FE5-005285046807}"/>
              </a:ext>
            </a:extLst>
          </p:cNvPr>
          <p:cNvSpPr txBox="1"/>
          <p:nvPr/>
        </p:nvSpPr>
        <p:spPr>
          <a:xfrm>
            <a:off x="8844403" y="1215634"/>
            <a:ext cx="2332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Aggregate F</a:t>
            </a:r>
            <a:r>
              <a:rPr lang="en-US" sz="2800" baseline="-25000" dirty="0"/>
              <a:t>MSY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4F84D4-76D3-49E2-A94F-7CC36ED2D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41" y="2025250"/>
            <a:ext cx="9000000" cy="67602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EACFE9-459A-4595-AC0E-FB7A3586D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232" y="2025249"/>
            <a:ext cx="9000000" cy="676028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66DFF4A0-ADD2-4685-B303-9F16D8309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26586"/>
            <a:ext cx="11763374" cy="7801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Species random intercept offsets from overall F</a:t>
            </a:r>
            <a:r>
              <a:rPr lang="en-US" baseline="-25000" dirty="0"/>
              <a:t>MSY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C4E8-D1C0-4DC6-8541-62859889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143462"/>
            <a:ext cx="11309927" cy="7801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Proportion of variation explained by 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F1553-48C5-4BBE-A9DE-50AD3429BB80}"/>
              </a:ext>
            </a:extLst>
          </p:cNvPr>
          <p:cNvSpPr txBox="1"/>
          <p:nvPr/>
        </p:nvSpPr>
        <p:spPr>
          <a:xfrm>
            <a:off x="454899" y="3306916"/>
            <a:ext cx="18473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923155-89F1-4E27-A67A-3AF3384F790B}"/>
              </a:ext>
            </a:extLst>
          </p:cNvPr>
          <p:cNvSpPr txBox="1"/>
          <p:nvPr/>
        </p:nvSpPr>
        <p:spPr>
          <a:xfrm>
            <a:off x="2302159" y="1393428"/>
            <a:ext cx="7081987" cy="45498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u="sng" dirty="0"/>
              <a:t>					conditional R</a:t>
            </a:r>
            <a:r>
              <a:rPr lang="en-US" sz="2800" u="sng" baseline="30000" dirty="0"/>
              <a:t>2</a:t>
            </a:r>
            <a:endParaRPr lang="en-US" sz="2800" u="sng" dirty="0"/>
          </a:p>
          <a:p>
            <a:pPr>
              <a:lnSpc>
                <a:spcPct val="150000"/>
              </a:lnSpc>
            </a:pPr>
            <a:r>
              <a:rPr lang="en-US" sz="2800" dirty="0"/>
              <a:t>Schaefer  					0.64   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Fox						0.58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P-T meta-analysis, taxa pooled		0.59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P-T meta-analysis, by taxa		0.53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P-T empirical </a:t>
            </a:r>
            <a:r>
              <a:rPr lang="el-GR" sz="2800" dirty="0"/>
              <a:t>φ</a:t>
            </a:r>
            <a:r>
              <a:rPr lang="en-US" sz="2800" dirty="0"/>
              <a:t>, by taxa			0.53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Aggregate F</a:t>
            </a:r>
            <a:r>
              <a:rPr lang="en-US" sz="2800" baseline="-25000" dirty="0"/>
              <a:t>MSY   				</a:t>
            </a:r>
            <a:r>
              <a:rPr lang="en-US" sz="2800" dirty="0"/>
              <a:t>0.37</a:t>
            </a:r>
          </a:p>
        </p:txBody>
      </p:sp>
    </p:spTree>
    <p:extLst>
      <p:ext uri="{BB962C8B-B14F-4D97-AF65-F5344CB8AC3E}">
        <p14:creationId xmlns:p14="http://schemas.microsoft.com/office/powerpoint/2010/main" val="308072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174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“Exporting” FMSY to other stocks</vt:lpstr>
      <vt:lpstr>Is FMSY predictable?</vt:lpstr>
      <vt:lpstr>Filtering &amp; variable selection approach</vt:lpstr>
      <vt:lpstr>Distributions of FMSY estimates</vt:lpstr>
      <vt:lpstr>Influences of numerical predictors on log(FMSY)</vt:lpstr>
      <vt:lpstr>Species random intercept offsets from overall FMSY</vt:lpstr>
      <vt:lpstr>Species random intercept offsets from overall FMSY</vt:lpstr>
      <vt:lpstr>Proportion of variation explained by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“Exporting” FMSY to other stocks</dc:title>
  <dc:creator>Mike Melnychuk</dc:creator>
  <cp:lastModifiedBy>Mike Melnychuk</cp:lastModifiedBy>
  <cp:revision>15</cp:revision>
  <dcterms:created xsi:type="dcterms:W3CDTF">2018-10-09T19:32:23Z</dcterms:created>
  <dcterms:modified xsi:type="dcterms:W3CDTF">2018-10-10T12:58:14Z</dcterms:modified>
</cp:coreProperties>
</file>