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8" r:id="rId2"/>
    <p:sldId id="357" r:id="rId3"/>
    <p:sldId id="358" r:id="rId4"/>
    <p:sldId id="337" r:id="rId5"/>
    <p:sldId id="356" r:id="rId6"/>
    <p:sldId id="365" r:id="rId7"/>
    <p:sldId id="366" r:id="rId8"/>
    <p:sldId id="367" r:id="rId9"/>
    <p:sldId id="302" r:id="rId10"/>
    <p:sldId id="355" r:id="rId11"/>
    <p:sldId id="368" r:id="rId12"/>
    <p:sldId id="317" r:id="rId13"/>
    <p:sldId id="361" r:id="rId14"/>
    <p:sldId id="354" r:id="rId15"/>
    <p:sldId id="370" r:id="rId16"/>
    <p:sldId id="315" r:id="rId17"/>
    <p:sldId id="353" r:id="rId18"/>
    <p:sldId id="321" r:id="rId19"/>
    <p:sldId id="320" r:id="rId20"/>
    <p:sldId id="352" r:id="rId21"/>
    <p:sldId id="343" r:id="rId22"/>
    <p:sldId id="346" r:id="rId23"/>
    <p:sldId id="324" r:id="rId24"/>
    <p:sldId id="300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rik Sparholt" initials="HS" lastIdx="1" clrIdx="0">
    <p:extLst/>
  </p:cmAuthor>
  <p:cmAuthor id="2" name="Rob Van Gemert" initials="RVG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1" autoAdjust="0"/>
    <p:restoredTop sz="88220" autoAdjust="0"/>
  </p:normalViewPr>
  <p:slideViewPr>
    <p:cSldViewPr snapToGrid="0">
      <p:cViewPr>
        <p:scale>
          <a:sx n="80" d="100"/>
          <a:sy n="80" d="100"/>
        </p:scale>
        <p:origin x="-144" y="-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pulpit\ssb%20wykresy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AppData\Local\Microsoft\Windows\Temporary%20Internet%20Files\Content.IE5\POTL5QCN\spr%20XSA%202013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AppData\Local\Microsoft\Windows\Temporary%20Internet%20Files\Content.IE5\IR6L4MXU\ICES-ASC%202013%20Figure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zenczyk\AppData\Local\Temp\ICES-ASC%202013%20Figure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96062992125993"/>
          <c:y val="5.1400554097404488E-2"/>
          <c:w val="0.73745341207349135"/>
          <c:h val="0.8326195683872849"/>
        </c:manualLayout>
      </c:layout>
      <c:scatterChart>
        <c:scatterStyle val="smoothMarker"/>
        <c:varyColors val="0"/>
        <c:ser>
          <c:idx val="1"/>
          <c:order val="0"/>
          <c:tx>
            <c:strRef>
              <c:f>Arkusz1!$D$10</c:f>
              <c:strCache>
                <c:ptCount val="1"/>
                <c:pt idx="0">
                  <c:v>Sprat</c:v>
                </c:pt>
              </c:strCache>
            </c:strRef>
          </c:tx>
          <c:marker>
            <c:symbol val="none"/>
          </c:marker>
          <c:xVal>
            <c:numRef>
              <c:f>Arkusz1!$A$11:$A$49</c:f>
              <c:numCache>
                <c:formatCode>General</c:formatCode>
                <c:ptCount val="3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</c:numCache>
            </c:numRef>
          </c:xVal>
          <c:yVal>
            <c:numRef>
              <c:f>Arkusz1!$D$11:$D$49</c:f>
              <c:numCache>
                <c:formatCode>General</c:formatCode>
                <c:ptCount val="39"/>
                <c:pt idx="0">
                  <c:v>1098</c:v>
                </c:pt>
                <c:pt idx="1">
                  <c:v>867</c:v>
                </c:pt>
                <c:pt idx="2">
                  <c:v>739</c:v>
                </c:pt>
                <c:pt idx="3">
                  <c:v>1258</c:v>
                </c:pt>
                <c:pt idx="4">
                  <c:v>867</c:v>
                </c:pt>
                <c:pt idx="5">
                  <c:v>498</c:v>
                </c:pt>
                <c:pt idx="6">
                  <c:v>311</c:v>
                </c:pt>
                <c:pt idx="7">
                  <c:v>268</c:v>
                </c:pt>
                <c:pt idx="8">
                  <c:v>341</c:v>
                </c:pt>
                <c:pt idx="9">
                  <c:v>479</c:v>
                </c:pt>
                <c:pt idx="10">
                  <c:v>694</c:v>
                </c:pt>
                <c:pt idx="11">
                  <c:v>642</c:v>
                </c:pt>
                <c:pt idx="12">
                  <c:v>584</c:v>
                </c:pt>
                <c:pt idx="13">
                  <c:v>469</c:v>
                </c:pt>
                <c:pt idx="14">
                  <c:v>419</c:v>
                </c:pt>
                <c:pt idx="15">
                  <c:v>443</c:v>
                </c:pt>
                <c:pt idx="16">
                  <c:v>577</c:v>
                </c:pt>
                <c:pt idx="17">
                  <c:v>788</c:v>
                </c:pt>
                <c:pt idx="18">
                  <c:v>1047</c:v>
                </c:pt>
                <c:pt idx="19">
                  <c:v>1361</c:v>
                </c:pt>
                <c:pt idx="20">
                  <c:v>1415</c:v>
                </c:pt>
                <c:pt idx="21">
                  <c:v>1506</c:v>
                </c:pt>
                <c:pt idx="22">
                  <c:v>1931</c:v>
                </c:pt>
                <c:pt idx="23">
                  <c:v>1908</c:v>
                </c:pt>
                <c:pt idx="24">
                  <c:v>1429</c:v>
                </c:pt>
                <c:pt idx="25">
                  <c:v>1458</c:v>
                </c:pt>
                <c:pt idx="26">
                  <c:v>1381</c:v>
                </c:pt>
                <c:pt idx="27">
                  <c:v>1245</c:v>
                </c:pt>
                <c:pt idx="28">
                  <c:v>983</c:v>
                </c:pt>
                <c:pt idx="29">
                  <c:v>834</c:v>
                </c:pt>
                <c:pt idx="30">
                  <c:v>1078</c:v>
                </c:pt>
                <c:pt idx="31">
                  <c:v>1343</c:v>
                </c:pt>
                <c:pt idx="32">
                  <c:v>1120</c:v>
                </c:pt>
                <c:pt idx="33">
                  <c:v>997</c:v>
                </c:pt>
                <c:pt idx="34">
                  <c:v>1102</c:v>
                </c:pt>
                <c:pt idx="35">
                  <c:v>1063</c:v>
                </c:pt>
                <c:pt idx="36">
                  <c:v>1250</c:v>
                </c:pt>
                <c:pt idx="37">
                  <c:v>926</c:v>
                </c:pt>
                <c:pt idx="38">
                  <c:v>905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F86-4D77-97DF-DCAE52442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082752"/>
        <c:axId val="246718848"/>
      </c:scatterChart>
      <c:valAx>
        <c:axId val="24508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6718848"/>
        <c:crosses val="autoZero"/>
        <c:crossBetween val="midCat"/>
      </c:valAx>
      <c:valAx>
        <c:axId val="2467188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SSB in 1000 tonnes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5082752"/>
        <c:crosses val="autoZero"/>
        <c:crossBetween val="midCat"/>
      </c:valAx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2340214229978"/>
          <c:y val="3.7763672398093098E-2"/>
          <c:w val="0.81851103071575515"/>
          <c:h val="0.804900637420322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'[spr XSA 2013.xlsx]WECA'!$AA$7</c:f>
              <c:strCache>
                <c:ptCount val="1"/>
                <c:pt idx="0">
                  <c:v>relative weight observation</c:v>
                </c:pt>
              </c:strCache>
            </c:strRef>
          </c:tx>
          <c:spPr>
            <a:ln w="28575">
              <a:noFill/>
            </a:ln>
          </c:spPr>
          <c:xVal>
            <c:numRef>
              <c:f>'[spr XSA 2013.xlsx]WECA'!$V$8:$V$46</c:f>
              <c:numCache>
                <c:formatCode>General</c:formatCode>
                <c:ptCount val="39"/>
                <c:pt idx="0">
                  <c:v>126348</c:v>
                </c:pt>
                <c:pt idx="1">
                  <c:v>93920</c:v>
                </c:pt>
                <c:pt idx="2">
                  <c:v>56862</c:v>
                </c:pt>
                <c:pt idx="3">
                  <c:v>146775</c:v>
                </c:pt>
                <c:pt idx="4">
                  <c:v>97417</c:v>
                </c:pt>
                <c:pt idx="5">
                  <c:v>50706</c:v>
                </c:pt>
                <c:pt idx="6">
                  <c:v>33865</c:v>
                </c:pt>
                <c:pt idx="7">
                  <c:v>21022</c:v>
                </c:pt>
                <c:pt idx="8">
                  <c:v>37062</c:v>
                </c:pt>
                <c:pt idx="9">
                  <c:v>30279</c:v>
                </c:pt>
                <c:pt idx="10">
                  <c:v>74495</c:v>
                </c:pt>
                <c:pt idx="11">
                  <c:v>63597</c:v>
                </c:pt>
                <c:pt idx="12">
                  <c:v>56787</c:v>
                </c:pt>
                <c:pt idx="13">
                  <c:v>40718</c:v>
                </c:pt>
                <c:pt idx="14">
                  <c:v>43937</c:v>
                </c:pt>
                <c:pt idx="15">
                  <c:v>32630</c:v>
                </c:pt>
                <c:pt idx="16">
                  <c:v>44295</c:v>
                </c:pt>
                <c:pt idx="17">
                  <c:v>62683</c:v>
                </c:pt>
                <c:pt idx="18">
                  <c:v>81860</c:v>
                </c:pt>
                <c:pt idx="19">
                  <c:v>124275</c:v>
                </c:pt>
                <c:pt idx="20">
                  <c:v>144912</c:v>
                </c:pt>
                <c:pt idx="21">
                  <c:v>136158</c:v>
                </c:pt>
                <c:pt idx="22">
                  <c:v>271065</c:v>
                </c:pt>
                <c:pt idx="23">
                  <c:v>283968</c:v>
                </c:pt>
                <c:pt idx="24">
                  <c:v>200799</c:v>
                </c:pt>
                <c:pt idx="25">
                  <c:v>223000</c:v>
                </c:pt>
                <c:pt idx="26">
                  <c:v>158265</c:v>
                </c:pt>
                <c:pt idx="27">
                  <c:v>151782</c:v>
                </c:pt>
                <c:pt idx="28">
                  <c:v>118622</c:v>
                </c:pt>
                <c:pt idx="29">
                  <c:v>93118</c:v>
                </c:pt>
                <c:pt idx="30">
                  <c:v>136851</c:v>
                </c:pt>
                <c:pt idx="31">
                  <c:v>230037</c:v>
                </c:pt>
                <c:pt idx="32">
                  <c:v>162933</c:v>
                </c:pt>
                <c:pt idx="33">
                  <c:v>139271</c:v>
                </c:pt>
                <c:pt idx="34">
                  <c:v>143714</c:v>
                </c:pt>
                <c:pt idx="35">
                  <c:v>123694</c:v>
                </c:pt>
                <c:pt idx="36">
                  <c:v>189498</c:v>
                </c:pt>
                <c:pt idx="37">
                  <c:v>121303</c:v>
                </c:pt>
                <c:pt idx="38">
                  <c:v>105591</c:v>
                </c:pt>
              </c:numCache>
            </c:numRef>
          </c:xVal>
          <c:yVal>
            <c:numRef>
              <c:f>'[spr XSA 2013.xlsx]WECA'!$AA$8:$AA$46</c:f>
              <c:numCache>
                <c:formatCode>0.00</c:formatCode>
                <c:ptCount val="39"/>
                <c:pt idx="0">
                  <c:v>0.84471776824473666</c:v>
                </c:pt>
                <c:pt idx="1">
                  <c:v>0.85913526627490666</c:v>
                </c:pt>
                <c:pt idx="2">
                  <c:v>0.86878141992348135</c:v>
                </c:pt>
                <c:pt idx="3">
                  <c:v>0.90394757396921643</c:v>
                </c:pt>
                <c:pt idx="4">
                  <c:v>0.87065320346905195</c:v>
                </c:pt>
                <c:pt idx="5">
                  <c:v>0.92211830607494172</c:v>
                </c:pt>
                <c:pt idx="6">
                  <c:v>0.92368033681302475</c:v>
                </c:pt>
                <c:pt idx="7">
                  <c:v>1.029632968904751</c:v>
                </c:pt>
                <c:pt idx="8">
                  <c:v>0.9975009932521629</c:v>
                </c:pt>
                <c:pt idx="9">
                  <c:v>1.0461086174933734</c:v>
                </c:pt>
                <c:pt idx="10">
                  <c:v>0.96439797818171602</c:v>
                </c:pt>
                <c:pt idx="11">
                  <c:v>0.9339858100981171</c:v>
                </c:pt>
                <c:pt idx="12">
                  <c:v>0.93311535041227844</c:v>
                </c:pt>
                <c:pt idx="13">
                  <c:v>0.95070156844215625</c:v>
                </c:pt>
                <c:pt idx="14">
                  <c:v>0.9040635268752345</c:v>
                </c:pt>
                <c:pt idx="15">
                  <c:v>1.0259145961921694</c:v>
                </c:pt>
                <c:pt idx="16">
                  <c:v>1.036681315480082</c:v>
                </c:pt>
                <c:pt idx="17">
                  <c:v>1</c:v>
                </c:pt>
                <c:pt idx="18">
                  <c:v>1.0179184570807518</c:v>
                </c:pt>
                <c:pt idx="19">
                  <c:v>0.93476807131302231</c:v>
                </c:pt>
                <c:pt idx="20">
                  <c:v>0.87028189830815295</c:v>
                </c:pt>
                <c:pt idx="21">
                  <c:v>0.81765172176937451</c:v>
                </c:pt>
                <c:pt idx="22">
                  <c:v>0.7139165910472336</c:v>
                </c:pt>
                <c:pt idx="23">
                  <c:v>0.67311492537461626</c:v>
                </c:pt>
                <c:pt idx="24">
                  <c:v>0.61462234611447708</c:v>
                </c:pt>
                <c:pt idx="25">
                  <c:v>0.6139282562679621</c:v>
                </c:pt>
                <c:pt idx="26">
                  <c:v>0.72473326509180447</c:v>
                </c:pt>
                <c:pt idx="27">
                  <c:v>0.69932846086158362</c:v>
                </c:pt>
                <c:pt idx="28">
                  <c:v>0.69011994195342985</c:v>
                </c:pt>
                <c:pt idx="29">
                  <c:v>0.68654029782590542</c:v>
                </c:pt>
                <c:pt idx="30">
                  <c:v>0.668260119683873</c:v>
                </c:pt>
                <c:pt idx="31">
                  <c:v>0.63365929178485969</c:v>
                </c:pt>
                <c:pt idx="32">
                  <c:v>0.62333317597741345</c:v>
                </c:pt>
                <c:pt idx="33">
                  <c:v>0.61774145321421969</c:v>
                </c:pt>
                <c:pt idx="34">
                  <c:v>0.66442919958528812</c:v>
                </c:pt>
                <c:pt idx="35">
                  <c:v>0.68622180551661327</c:v>
                </c:pt>
                <c:pt idx="36">
                  <c:v>0.65799114154372274</c:v>
                </c:pt>
                <c:pt idx="37">
                  <c:v>0.68376410699024393</c:v>
                </c:pt>
                <c:pt idx="38">
                  <c:v>0.72618605680440107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433-4832-A52E-6158F24F02A9}"/>
            </c:ext>
          </c:extLst>
        </c:ser>
        <c:ser>
          <c:idx val="1"/>
          <c:order val="1"/>
          <c:tx>
            <c:strRef>
              <c:f>'[spr XSA 2013.xlsx]WECA'!$X$7</c:f>
              <c:strCache>
                <c:ptCount val="1"/>
                <c:pt idx="0">
                  <c:v>relative weight model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'[spr XSA 2013.xlsx]WECA'!$Y$73:$Y$111</c:f>
              <c:numCache>
                <c:formatCode>General</c:formatCode>
                <c:ptCount val="39"/>
                <c:pt idx="0">
                  <c:v>21022</c:v>
                </c:pt>
                <c:pt idx="1">
                  <c:v>30279</c:v>
                </c:pt>
                <c:pt idx="2">
                  <c:v>32630</c:v>
                </c:pt>
                <c:pt idx="3">
                  <c:v>33865</c:v>
                </c:pt>
                <c:pt idx="4">
                  <c:v>37062</c:v>
                </c:pt>
                <c:pt idx="5">
                  <c:v>40718</c:v>
                </c:pt>
                <c:pt idx="6">
                  <c:v>43937</c:v>
                </c:pt>
                <c:pt idx="7">
                  <c:v>44295</c:v>
                </c:pt>
                <c:pt idx="8">
                  <c:v>50706</c:v>
                </c:pt>
                <c:pt idx="9">
                  <c:v>56787</c:v>
                </c:pt>
                <c:pt idx="10">
                  <c:v>56862</c:v>
                </c:pt>
                <c:pt idx="11">
                  <c:v>62683</c:v>
                </c:pt>
                <c:pt idx="12">
                  <c:v>63597</c:v>
                </c:pt>
                <c:pt idx="13">
                  <c:v>74495</c:v>
                </c:pt>
                <c:pt idx="14">
                  <c:v>81860</c:v>
                </c:pt>
                <c:pt idx="15">
                  <c:v>93118</c:v>
                </c:pt>
                <c:pt idx="16">
                  <c:v>93920</c:v>
                </c:pt>
                <c:pt idx="17">
                  <c:v>97417</c:v>
                </c:pt>
                <c:pt idx="18">
                  <c:v>105591</c:v>
                </c:pt>
                <c:pt idx="19">
                  <c:v>118622</c:v>
                </c:pt>
                <c:pt idx="20">
                  <c:v>121303</c:v>
                </c:pt>
                <c:pt idx="21">
                  <c:v>123694</c:v>
                </c:pt>
                <c:pt idx="22">
                  <c:v>124275</c:v>
                </c:pt>
                <c:pt idx="23">
                  <c:v>126348</c:v>
                </c:pt>
                <c:pt idx="24">
                  <c:v>136158</c:v>
                </c:pt>
                <c:pt idx="25">
                  <c:v>136851</c:v>
                </c:pt>
                <c:pt idx="26">
                  <c:v>139271</c:v>
                </c:pt>
                <c:pt idx="27">
                  <c:v>143714</c:v>
                </c:pt>
                <c:pt idx="28">
                  <c:v>144912</c:v>
                </c:pt>
                <c:pt idx="29">
                  <c:v>146775</c:v>
                </c:pt>
                <c:pt idx="30">
                  <c:v>151782</c:v>
                </c:pt>
                <c:pt idx="31">
                  <c:v>158265</c:v>
                </c:pt>
                <c:pt idx="32">
                  <c:v>162933</c:v>
                </c:pt>
                <c:pt idx="33">
                  <c:v>189498</c:v>
                </c:pt>
                <c:pt idx="34">
                  <c:v>200799</c:v>
                </c:pt>
                <c:pt idx="35">
                  <c:v>223000</c:v>
                </c:pt>
                <c:pt idx="36">
                  <c:v>230037</c:v>
                </c:pt>
                <c:pt idx="37">
                  <c:v>271065</c:v>
                </c:pt>
                <c:pt idx="38">
                  <c:v>283968</c:v>
                </c:pt>
              </c:numCache>
            </c:numRef>
          </c:xVal>
          <c:yVal>
            <c:numRef>
              <c:f>'[spr XSA 2013.xlsx]WECA'!$AA$73:$AA$111</c:f>
              <c:numCache>
                <c:formatCode>General</c:formatCode>
                <c:ptCount val="39"/>
                <c:pt idx="0">
                  <c:v>1.0139845483010674</c:v>
                </c:pt>
                <c:pt idx="1">
                  <c:v>0.98768825672505878</c:v>
                </c:pt>
                <c:pt idx="2">
                  <c:v>0.98122555096184971</c:v>
                </c:pt>
                <c:pt idx="3">
                  <c:v>0.97786440432867616</c:v>
                </c:pt>
                <c:pt idx="4">
                  <c:v>0.96926954336062643</c:v>
                </c:pt>
                <c:pt idx="5">
                  <c:v>0.95962404018370429</c:v>
                </c:pt>
                <c:pt idx="6">
                  <c:v>0.95128900211972867</c:v>
                </c:pt>
                <c:pt idx="7">
                  <c:v>0.95037096196724968</c:v>
                </c:pt>
                <c:pt idx="8">
                  <c:v>0.93422574878768738</c:v>
                </c:pt>
                <c:pt idx="9">
                  <c:v>0.91941048783104307</c:v>
                </c:pt>
                <c:pt idx="10">
                  <c:v>0.91923069670548174</c:v>
                </c:pt>
                <c:pt idx="11">
                  <c:v>0.9054878169981958</c:v>
                </c:pt>
                <c:pt idx="12">
                  <c:v>0.90336718098920454</c:v>
                </c:pt>
                <c:pt idx="13">
                  <c:v>0.87882646360215277</c:v>
                </c:pt>
                <c:pt idx="14">
                  <c:v>0.86298296406632302</c:v>
                </c:pt>
                <c:pt idx="15">
                  <c:v>0.83983927100416578</c:v>
                </c:pt>
                <c:pt idx="16">
                  <c:v>0.83823783046004219</c:v>
                </c:pt>
                <c:pt idx="17">
                  <c:v>0.83132577599755941</c:v>
                </c:pt>
                <c:pt idx="18">
                  <c:v>0.81560553996513585</c:v>
                </c:pt>
                <c:pt idx="19">
                  <c:v>0.79173774612473724</c:v>
                </c:pt>
                <c:pt idx="20">
                  <c:v>0.78699941301799614</c:v>
                </c:pt>
                <c:pt idx="21">
                  <c:v>0.78282120956119361</c:v>
                </c:pt>
                <c:pt idx="22">
                  <c:v>0.78181262014041153</c:v>
                </c:pt>
                <c:pt idx="23">
                  <c:v>0.77823506948444487</c:v>
                </c:pt>
                <c:pt idx="24">
                  <c:v>0.76173979802869718</c:v>
                </c:pt>
                <c:pt idx="25">
                  <c:v>0.76060093956350272</c:v>
                </c:pt>
                <c:pt idx="26">
                  <c:v>0.75665054397276854</c:v>
                </c:pt>
                <c:pt idx="27">
                  <c:v>0.74950363222381167</c:v>
                </c:pt>
                <c:pt idx="28">
                  <c:v>0.74759960725130259</c:v>
                </c:pt>
                <c:pt idx="29">
                  <c:v>0.74465781711111634</c:v>
                </c:pt>
                <c:pt idx="30">
                  <c:v>0.73686498571171088</c:v>
                </c:pt>
                <c:pt idx="31">
                  <c:v>0.72701399904986097</c:v>
                </c:pt>
                <c:pt idx="32">
                  <c:v>0.7200824727306171</c:v>
                </c:pt>
                <c:pt idx="33">
                  <c:v>0.68302290544341338</c:v>
                </c:pt>
                <c:pt idx="34">
                  <c:v>0.66838919097935501</c:v>
                </c:pt>
                <c:pt idx="35">
                  <c:v>0.64139319717327281</c:v>
                </c:pt>
                <c:pt idx="36">
                  <c:v>0.63328574070538923</c:v>
                </c:pt>
                <c:pt idx="37">
                  <c:v>0.58981762466837273</c:v>
                </c:pt>
                <c:pt idx="38">
                  <c:v>0.57735458217714419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433-4832-A52E-6158F24F0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043584"/>
        <c:axId val="247045504"/>
      </c:scatterChart>
      <c:valAx>
        <c:axId val="247043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stock</a:t>
                </a:r>
                <a:r>
                  <a:rPr lang="en-US" baseline="0"/>
                  <a:t> numbers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7045504"/>
        <c:crosses val="autoZero"/>
        <c:crossBetween val="midCat"/>
      </c:valAx>
      <c:valAx>
        <c:axId val="2470455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s-IS"/>
                  <a:t>relative weight at age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2470435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293874583244666"/>
          <c:y val="0.54330907809357964"/>
          <c:w val="0.42937814285586245"/>
          <c:h val="0.242687337332526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'C:\Users\Lenovo\AppData\Local\Microsoft\Windows\Temporary Internet Files\Content.IE5\IR6L4MXU\[MSY-long term simulations -effect of density dependence on W and M2 and cod effect - 20-09-2013-new.xlsm]results1'!$C$346</c:f>
              <c:strCache>
                <c:ptCount val="1"/>
                <c:pt idx="0">
                  <c:v>const W &amp; M2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'C:\Users\Lenovo\AppData\Local\Microsoft\Windows\Temporary Internet Files\Content.IE5\IR6L4MXU\[MSY-long term simulations -effect of density dependence on W and M2 and cod effect - 20-09-2013-new.xlsm]results1'!$B$347:$B$367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'C:\Users\Lenovo\AppData\Local\Microsoft\Windows\Temporary Internet Files\Content.IE5\IR6L4MXU\[MSY-long term simulations -effect of density dependence on W and M2 and cod effect - 20-09-2013-new.xlsm]results1'!$D$347:$D$367</c:f>
              <c:numCache>
                <c:formatCode>General</c:formatCode>
                <c:ptCount val="21"/>
                <c:pt idx="0">
                  <c:v>0</c:v>
                </c:pt>
                <c:pt idx="1">
                  <c:v>70.871337890625</c:v>
                </c:pt>
                <c:pt idx="2">
                  <c:v>115.70576477050781</c:v>
                </c:pt>
                <c:pt idx="3">
                  <c:v>142.72232055664062</c:v>
                </c:pt>
                <c:pt idx="4">
                  <c:v>157.05903625488281</c:v>
                </c:pt>
                <c:pt idx="5">
                  <c:v>162.07478332519531</c:v>
                </c:pt>
                <c:pt idx="6">
                  <c:v>160.03451538085937</c:v>
                </c:pt>
                <c:pt idx="7">
                  <c:v>152.51985168457031</c:v>
                </c:pt>
                <c:pt idx="8">
                  <c:v>140.65444946289062</c:v>
                </c:pt>
                <c:pt idx="9">
                  <c:v>125.26380920410156</c:v>
                </c:pt>
                <c:pt idx="10">
                  <c:v>106.97650909423828</c:v>
                </c:pt>
                <c:pt idx="11">
                  <c:v>86.292289733886719</c:v>
                </c:pt>
                <c:pt idx="12">
                  <c:v>63.771595001220703</c:v>
                </c:pt>
                <c:pt idx="13">
                  <c:v>40.666664123535156</c:v>
                </c:pt>
                <c:pt idx="14">
                  <c:v>20.245271682739258</c:v>
                </c:pt>
                <c:pt idx="15">
                  <c:v>7.1537747383117676</c:v>
                </c:pt>
                <c:pt idx="16">
                  <c:v>1.8160692453384399</c:v>
                </c:pt>
                <c:pt idx="17">
                  <c:v>0.36913102865219116</c:v>
                </c:pt>
                <c:pt idx="18">
                  <c:v>6.6469959914684296E-2</c:v>
                </c:pt>
                <c:pt idx="19">
                  <c:v>1.1244812048971653E-2</c:v>
                </c:pt>
                <c:pt idx="20">
                  <c:v>1.8415700178593397E-3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A06-44AB-B616-D9E6E829B8A1}"/>
            </c:ext>
          </c:extLst>
        </c:ser>
        <c:ser>
          <c:idx val="5"/>
          <c:order val="1"/>
          <c:tx>
            <c:v>MSY</c:v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'[ICES-ASC 2013 Figures.xlsx]Fig 1'!$Y$8</c:f>
              <c:numCache>
                <c:formatCode>General</c:formatCode>
                <c:ptCount val="1"/>
                <c:pt idx="0">
                  <c:v>0.25</c:v>
                </c:pt>
              </c:numCache>
            </c:numRef>
          </c:xVal>
          <c:yVal>
            <c:numRef>
              <c:f>'[ICES-ASC 2013 Figures.xlsx]Fig 1'!$AA$8</c:f>
              <c:numCache>
                <c:formatCode>0</c:formatCode>
                <c:ptCount val="1"/>
                <c:pt idx="0">
                  <c:v>162.07478332519531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A06-44AB-B616-D9E6E829B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114752"/>
        <c:axId val="245186560"/>
      </c:scatterChart>
      <c:valAx>
        <c:axId val="245114752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 sprat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5186560"/>
        <c:crosses val="autoZero"/>
        <c:crossBetween val="midCat"/>
      </c:valAx>
      <c:valAx>
        <c:axId val="245186560"/>
        <c:scaling>
          <c:orientation val="minMax"/>
          <c:max val="2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MSY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5114752"/>
        <c:crosses val="autoZero"/>
        <c:crossBetween val="midCat"/>
        <c:majorUnit val="50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'C:\Users\Lenovo\AppData\Local\Microsoft\Windows\Temporary Internet Files\Content.IE5\IR6L4MXU\[MSY-long term simulations -effect of density dependence on W and M2 and cod effect - 20-09-2013-new.xlsm]results1'!$C$346</c:f>
              <c:strCache>
                <c:ptCount val="1"/>
                <c:pt idx="0">
                  <c:v>const W &amp; M2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'C:\Users\Lenovo\AppData\Local\Microsoft\Windows\Temporary Internet Files\Content.IE5\IR6L4MXU\[MSY-long term simulations -effect of density dependence on W and M2 and cod effect - 20-09-2013-new.xlsm]results1'!$B$347:$B$367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'C:\Users\Lenovo\AppData\Local\Microsoft\Windows\Temporary Internet Files\Content.IE5\IR6L4MXU\[MSY-long term simulations -effect of density dependence on W and M2 and cod effect - 20-09-2013-new.xlsm]results1'!$D$347:$D$367</c:f>
              <c:numCache>
                <c:formatCode>General</c:formatCode>
                <c:ptCount val="21"/>
                <c:pt idx="0">
                  <c:v>0</c:v>
                </c:pt>
                <c:pt idx="1">
                  <c:v>70.871337890625</c:v>
                </c:pt>
                <c:pt idx="2">
                  <c:v>115.70576477050781</c:v>
                </c:pt>
                <c:pt idx="3">
                  <c:v>142.72232055664062</c:v>
                </c:pt>
                <c:pt idx="4">
                  <c:v>157.05903625488281</c:v>
                </c:pt>
                <c:pt idx="5">
                  <c:v>162.07478332519531</c:v>
                </c:pt>
                <c:pt idx="6">
                  <c:v>160.03451538085937</c:v>
                </c:pt>
                <c:pt idx="7">
                  <c:v>152.51985168457031</c:v>
                </c:pt>
                <c:pt idx="8">
                  <c:v>140.65444946289062</c:v>
                </c:pt>
                <c:pt idx="9">
                  <c:v>125.26380920410156</c:v>
                </c:pt>
                <c:pt idx="10">
                  <c:v>106.97650909423828</c:v>
                </c:pt>
                <c:pt idx="11">
                  <c:v>86.292289733886719</c:v>
                </c:pt>
                <c:pt idx="12">
                  <c:v>63.771595001220703</c:v>
                </c:pt>
                <c:pt idx="13">
                  <c:v>40.666664123535156</c:v>
                </c:pt>
                <c:pt idx="14">
                  <c:v>20.245271682739258</c:v>
                </c:pt>
                <c:pt idx="15">
                  <c:v>7.1537747383117676</c:v>
                </c:pt>
                <c:pt idx="16">
                  <c:v>1.8160692453384399</c:v>
                </c:pt>
                <c:pt idx="17">
                  <c:v>0.36913102865219116</c:v>
                </c:pt>
                <c:pt idx="18">
                  <c:v>6.6469959914684296E-2</c:v>
                </c:pt>
                <c:pt idx="19">
                  <c:v>1.1244812048971653E-2</c:v>
                </c:pt>
                <c:pt idx="20">
                  <c:v>1.8415700178593397E-3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4F-4D22-901C-D9160505B3F3}"/>
            </c:ext>
          </c:extLst>
        </c:ser>
        <c:ser>
          <c:idx val="1"/>
          <c:order val="1"/>
          <c:tx>
            <c:strRef>
              <c:f>'C:\Users\Lenovo\AppData\Local\Microsoft\Windows\Temporary Internet Files\Content.IE5\IR6L4MXU\[MSY-long term simulations -effect of density dependence on W and M2 and cod effect - 20-09-2013-new.xlsm]results1'!$E$346</c:f>
              <c:strCache>
                <c:ptCount val="1"/>
                <c:pt idx="0">
                  <c:v>W dens. dep.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'C:\Users\Lenovo\AppData\Local\Microsoft\Windows\Temporary Internet Files\Content.IE5\IR6L4MXU\[MSY-long term simulations -effect of density dependence on W and M2 and cod effect - 20-09-2013-new.xlsm]results1'!$B$347:$B$367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'C:\Users\Lenovo\AppData\Local\Microsoft\Windows\Temporary Internet Files\Content.IE5\IR6L4MXU\[MSY-long term simulations -effect of density dependence on W and M2 and cod effect - 20-09-2013-new.xlsm]results1'!$F$347:$F$367</c:f>
              <c:numCache>
                <c:formatCode>General</c:formatCode>
                <c:ptCount val="21"/>
                <c:pt idx="0">
                  <c:v>0</c:v>
                </c:pt>
                <c:pt idx="1">
                  <c:v>63.7764892578125</c:v>
                </c:pt>
                <c:pt idx="2">
                  <c:v>112.1031494140625</c:v>
                </c:pt>
                <c:pt idx="3">
                  <c:v>148.41371154785156</c:v>
                </c:pt>
                <c:pt idx="4">
                  <c:v>175.19920349121094</c:v>
                </c:pt>
                <c:pt idx="5">
                  <c:v>194.30311584472656</c:v>
                </c:pt>
                <c:pt idx="6">
                  <c:v>207.10496520996094</c:v>
                </c:pt>
                <c:pt idx="7">
                  <c:v>214.65812683105469</c:v>
                </c:pt>
                <c:pt idx="8">
                  <c:v>217.77102661132812</c:v>
                </c:pt>
                <c:pt idx="9">
                  <c:v>217.08363342285156</c:v>
                </c:pt>
                <c:pt idx="10">
                  <c:v>213.11187744140625</c:v>
                </c:pt>
                <c:pt idx="11">
                  <c:v>206.25714111328125</c:v>
                </c:pt>
                <c:pt idx="12">
                  <c:v>196.84109497070312</c:v>
                </c:pt>
                <c:pt idx="13">
                  <c:v>185.14254760742187</c:v>
                </c:pt>
                <c:pt idx="14">
                  <c:v>171.38275146484375</c:v>
                </c:pt>
                <c:pt idx="15">
                  <c:v>155.73666381835937</c:v>
                </c:pt>
                <c:pt idx="16">
                  <c:v>138.37200927734375</c:v>
                </c:pt>
                <c:pt idx="17">
                  <c:v>119.40829467773438</c:v>
                </c:pt>
                <c:pt idx="18">
                  <c:v>98.984420776367188</c:v>
                </c:pt>
                <c:pt idx="19">
                  <c:v>77.293502807617187</c:v>
                </c:pt>
                <c:pt idx="20">
                  <c:v>54.869979858398438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4F-4D22-901C-D9160505B3F3}"/>
            </c:ext>
          </c:extLst>
        </c:ser>
        <c:ser>
          <c:idx val="5"/>
          <c:order val="2"/>
          <c:tx>
            <c:v>MSY</c:v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'[ICES-ASC 2013 Figures.xlsx]Fig 1'!$Y$8</c:f>
              <c:numCache>
                <c:formatCode>General</c:formatCode>
                <c:ptCount val="1"/>
                <c:pt idx="0">
                  <c:v>0.25</c:v>
                </c:pt>
              </c:numCache>
            </c:numRef>
          </c:xVal>
          <c:yVal>
            <c:numRef>
              <c:f>'[ICES-ASC 2013 Figures.xlsx]Fig 1'!$AA$8</c:f>
              <c:numCache>
                <c:formatCode>0</c:formatCode>
                <c:ptCount val="1"/>
                <c:pt idx="0">
                  <c:v>162.07478332519531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04F-4D22-901C-D9160505B3F3}"/>
            </c:ext>
          </c:extLst>
        </c:ser>
        <c:ser>
          <c:idx val="7"/>
          <c:order val="3"/>
          <c:tx>
            <c:v>MSY3</c:v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'[ICES-ASC 2013 Figures.xlsx]Fig 1'!$Y$10</c:f>
              <c:numCache>
                <c:formatCode>0.00</c:formatCode>
                <c:ptCount val="1"/>
                <c:pt idx="0">
                  <c:v>0.42</c:v>
                </c:pt>
              </c:numCache>
            </c:numRef>
          </c:xVal>
          <c:yVal>
            <c:numRef>
              <c:f>'[ICES-ASC 2013 Figures.xlsx]Fig 1'!$AA$10</c:f>
              <c:numCache>
                <c:formatCode>0</c:formatCode>
                <c:ptCount val="1"/>
                <c:pt idx="0">
                  <c:v>217.77102661132812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04F-4D22-901C-D9160505B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049600"/>
        <c:axId val="260023424"/>
      </c:scatterChart>
      <c:valAx>
        <c:axId val="247049600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 sprat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0023424"/>
        <c:crosses val="autoZero"/>
        <c:crossBetween val="midCat"/>
      </c:valAx>
      <c:valAx>
        <c:axId val="260023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MSY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704960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'C:\Users\ALUZEN~1\AppData\Local\Temp\[MSY-long term simulations -effect of density dependence on W and M2 and cod effect - 20-09-2013-new.xlsm]results1'!$C$346</c:f>
              <c:strCache>
                <c:ptCount val="1"/>
                <c:pt idx="0">
                  <c:v>const W &amp; M2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670-45D2-8C23-2BFFF770C2D4}"/>
              </c:ext>
            </c:extLst>
          </c:dPt>
          <c:xVal>
            <c:numRef>
              <c:f>'C:\Users\ALUZEN~1\AppData\Local\Temp\[MSY-long term simulations -effect of density dependence on W and M2 and cod effect - 20-09-2013-new.xlsm]results1'!$B$347:$B$367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'C:\Users\ALUZEN~1\AppData\Local\Temp\[MSY-long term simulations -effect of density dependence on W and M2 and cod effect - 20-09-2013-new.xlsm]results1'!$D$347:$D$367</c:f>
              <c:numCache>
                <c:formatCode>General</c:formatCode>
                <c:ptCount val="21"/>
                <c:pt idx="0">
                  <c:v>0</c:v>
                </c:pt>
                <c:pt idx="1">
                  <c:v>70.871337890625</c:v>
                </c:pt>
                <c:pt idx="2">
                  <c:v>115.70576477050781</c:v>
                </c:pt>
                <c:pt idx="3">
                  <c:v>142.72232055664062</c:v>
                </c:pt>
                <c:pt idx="4">
                  <c:v>157.05903625488281</c:v>
                </c:pt>
                <c:pt idx="5">
                  <c:v>162.07478332519531</c:v>
                </c:pt>
                <c:pt idx="6">
                  <c:v>160.03451538085937</c:v>
                </c:pt>
                <c:pt idx="7">
                  <c:v>152.51985168457031</c:v>
                </c:pt>
                <c:pt idx="8">
                  <c:v>140.65444946289062</c:v>
                </c:pt>
                <c:pt idx="9">
                  <c:v>125.26380920410156</c:v>
                </c:pt>
                <c:pt idx="10">
                  <c:v>106.97650909423828</c:v>
                </c:pt>
                <c:pt idx="11">
                  <c:v>86.292289733886719</c:v>
                </c:pt>
                <c:pt idx="12">
                  <c:v>63.771595001220703</c:v>
                </c:pt>
                <c:pt idx="13">
                  <c:v>40.666664123535156</c:v>
                </c:pt>
                <c:pt idx="14">
                  <c:v>20.245271682739258</c:v>
                </c:pt>
                <c:pt idx="15">
                  <c:v>7.1537747383117676</c:v>
                </c:pt>
                <c:pt idx="16">
                  <c:v>1.8160692453384399</c:v>
                </c:pt>
                <c:pt idx="17">
                  <c:v>0.36913102865219116</c:v>
                </c:pt>
                <c:pt idx="18">
                  <c:v>6.6469959914684296E-2</c:v>
                </c:pt>
                <c:pt idx="19">
                  <c:v>1.1244812048971653E-2</c:v>
                </c:pt>
                <c:pt idx="20">
                  <c:v>1.8415700178593397E-3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670-45D2-8C23-2BFFF770C2D4}"/>
            </c:ext>
          </c:extLst>
        </c:ser>
        <c:ser>
          <c:idx val="1"/>
          <c:order val="1"/>
          <c:tx>
            <c:strRef>
              <c:f>'C:\Users\ALUZEN~1\AppData\Local\Temp\[MSY-long term simulations -effect of density dependence on W and M2 and cod effect - 20-09-2013-new.xlsm]results1'!$E$346</c:f>
              <c:strCache>
                <c:ptCount val="1"/>
                <c:pt idx="0">
                  <c:v>W dens. dep.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'C:\Users\ALUZEN~1\AppData\Local\Temp\[MSY-long term simulations -effect of density dependence on W and M2 and cod effect - 20-09-2013-new.xlsm]results1'!$B$347:$B$367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'C:\Users\ALUZEN~1\AppData\Local\Temp\[MSY-long term simulations -effect of density dependence on W and M2 and cod effect - 20-09-2013-new.xlsm]results1'!$F$347:$F$367</c:f>
              <c:numCache>
                <c:formatCode>General</c:formatCode>
                <c:ptCount val="21"/>
                <c:pt idx="0">
                  <c:v>0</c:v>
                </c:pt>
                <c:pt idx="1">
                  <c:v>63.7764892578125</c:v>
                </c:pt>
                <c:pt idx="2">
                  <c:v>112.1031494140625</c:v>
                </c:pt>
                <c:pt idx="3">
                  <c:v>148.41371154785156</c:v>
                </c:pt>
                <c:pt idx="4">
                  <c:v>175.19920349121094</c:v>
                </c:pt>
                <c:pt idx="5">
                  <c:v>194.30311584472656</c:v>
                </c:pt>
                <c:pt idx="6">
                  <c:v>207.10496520996094</c:v>
                </c:pt>
                <c:pt idx="7">
                  <c:v>214.65812683105469</c:v>
                </c:pt>
                <c:pt idx="8">
                  <c:v>217.77102661132812</c:v>
                </c:pt>
                <c:pt idx="9">
                  <c:v>217.08363342285156</c:v>
                </c:pt>
                <c:pt idx="10">
                  <c:v>213.11187744140625</c:v>
                </c:pt>
                <c:pt idx="11">
                  <c:v>206.25714111328125</c:v>
                </c:pt>
                <c:pt idx="12">
                  <c:v>196.84109497070312</c:v>
                </c:pt>
                <c:pt idx="13">
                  <c:v>185.14254760742187</c:v>
                </c:pt>
                <c:pt idx="14">
                  <c:v>171.38275146484375</c:v>
                </c:pt>
                <c:pt idx="15">
                  <c:v>155.73666381835937</c:v>
                </c:pt>
                <c:pt idx="16">
                  <c:v>138.37200927734375</c:v>
                </c:pt>
                <c:pt idx="17">
                  <c:v>119.40829467773438</c:v>
                </c:pt>
                <c:pt idx="18">
                  <c:v>98.984420776367188</c:v>
                </c:pt>
                <c:pt idx="19">
                  <c:v>77.293502807617187</c:v>
                </c:pt>
                <c:pt idx="20">
                  <c:v>54.869979858398438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670-45D2-8C23-2BFFF770C2D4}"/>
            </c:ext>
          </c:extLst>
        </c:ser>
        <c:ser>
          <c:idx val="2"/>
          <c:order val="2"/>
          <c:tx>
            <c:strRef>
              <c:f>'C:\Users\ALUZEN~1\AppData\Local\Temp\[MSY-long term simulations -effect of density dependence on W and M2 and cod effect - 20-09-2013-new.xlsm]results1'!$G$346</c:f>
              <c:strCache>
                <c:ptCount val="1"/>
                <c:pt idx="0">
                  <c:v>M2 dens. dep.</c:v>
                </c:pt>
              </c:strCache>
            </c:strRef>
          </c:tx>
          <c:marker>
            <c:symbol val="none"/>
          </c:marker>
          <c:xVal>
            <c:numRef>
              <c:f>'C:\Users\ALUZEN~1\AppData\Local\Temp\[MSY-long term simulations -effect of density dependence on W and M2 and cod effect - 20-09-2013-new.xlsm]results1'!$B$347:$B$367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'C:\Users\ALUZEN~1\AppData\Local\Temp\[MSY-long term simulations -effect of density dependence on W and M2 and cod effect - 20-09-2013-new.xlsm]results1'!$H$347:$H$367</c:f>
              <c:numCache>
                <c:formatCode>General</c:formatCode>
                <c:ptCount val="21"/>
                <c:pt idx="0">
                  <c:v>0</c:v>
                </c:pt>
                <c:pt idx="1">
                  <c:v>78.245079040527344</c:v>
                </c:pt>
                <c:pt idx="2">
                  <c:v>121.37676239013672</c:v>
                </c:pt>
                <c:pt idx="3">
                  <c:v>143.32112121582031</c:v>
                </c:pt>
                <c:pt idx="4">
                  <c:v>151.47164916992187</c:v>
                </c:pt>
                <c:pt idx="5">
                  <c:v>150.10560607910156</c:v>
                </c:pt>
                <c:pt idx="6">
                  <c:v>141.85203552246094</c:v>
                </c:pt>
                <c:pt idx="7">
                  <c:v>128.41946411132812</c:v>
                </c:pt>
                <c:pt idx="8">
                  <c:v>110.95722961425781</c:v>
                </c:pt>
                <c:pt idx="9">
                  <c:v>90.30096435546875</c:v>
                </c:pt>
                <c:pt idx="10">
                  <c:v>67.231475830078125</c:v>
                </c:pt>
                <c:pt idx="11">
                  <c:v>43.136016845703125</c:v>
                </c:pt>
                <c:pt idx="12">
                  <c:v>21.519111633300781</c:v>
                </c:pt>
                <c:pt idx="13">
                  <c:v>7.5448060035705566</c:v>
                </c:pt>
                <c:pt idx="14">
                  <c:v>1.8784747123718262</c:v>
                </c:pt>
                <c:pt idx="15">
                  <c:v>0.37218388915061951</c:v>
                </c:pt>
                <c:pt idx="16">
                  <c:v>6.5228745341300964E-2</c:v>
                </c:pt>
                <c:pt idx="17">
                  <c:v>1.0740437544882298E-2</c:v>
                </c:pt>
                <c:pt idx="18">
                  <c:v>1.7134074587374926E-3</c:v>
                </c:pt>
                <c:pt idx="19">
                  <c:v>2.691261179279536E-4</c:v>
                </c:pt>
                <c:pt idx="20">
                  <c:v>4.1995550418505445E-5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670-45D2-8C23-2BFFF770C2D4}"/>
            </c:ext>
          </c:extLst>
        </c:ser>
        <c:ser>
          <c:idx val="3"/>
          <c:order val="3"/>
          <c:tx>
            <c:strRef>
              <c:f>'C:\Users\ALUZEN~1\AppData\Local\Temp\[MSY-long term simulations -effect of density dependence on W and M2 and cod effect - 20-09-2013-new.xlsm]results1'!$I$346</c:f>
              <c:strCache>
                <c:ptCount val="1"/>
                <c:pt idx="0">
                  <c:v>W &amp; M2 dens. dep.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'C:\Users\ALUZEN~1\AppData\Local\Temp\[MSY-long term simulations -effect of density dependence on W and M2 and cod effect - 20-09-2013-new.xlsm]results1'!$B$347:$B$367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'C:\Users\ALUZEN~1\AppData\Local\Temp\[MSY-long term simulations -effect of density dependence on W and M2 and cod effect - 20-09-2013-new.xlsm]results1'!$J$347:$J$367</c:f>
              <c:numCache>
                <c:formatCode>General</c:formatCode>
                <c:ptCount val="21"/>
                <c:pt idx="0">
                  <c:v>0</c:v>
                </c:pt>
                <c:pt idx="1">
                  <c:v>66.098777770996094</c:v>
                </c:pt>
                <c:pt idx="2">
                  <c:v>114.54779815673828</c:v>
                </c:pt>
                <c:pt idx="3">
                  <c:v>149.66474914550781</c:v>
                </c:pt>
                <c:pt idx="4">
                  <c:v>174.46343994140625</c:v>
                </c:pt>
                <c:pt idx="5">
                  <c:v>191.09906005859375</c:v>
                </c:pt>
                <c:pt idx="6">
                  <c:v>201.13665771484375</c:v>
                </c:pt>
                <c:pt idx="7">
                  <c:v>205.74172973632812</c:v>
                </c:pt>
                <c:pt idx="8">
                  <c:v>205.78858947753906</c:v>
                </c:pt>
                <c:pt idx="9">
                  <c:v>201.95426940917969</c:v>
                </c:pt>
                <c:pt idx="10">
                  <c:v>194.77510070800781</c:v>
                </c:pt>
                <c:pt idx="11">
                  <c:v>184.66072082519531</c:v>
                </c:pt>
                <c:pt idx="12">
                  <c:v>171.93330383300781</c:v>
                </c:pt>
                <c:pt idx="13">
                  <c:v>156.86677551269531</c:v>
                </c:pt>
                <c:pt idx="14">
                  <c:v>139.67561340332031</c:v>
                </c:pt>
                <c:pt idx="15">
                  <c:v>120.52851104736328</c:v>
                </c:pt>
                <c:pt idx="16">
                  <c:v>99.603828430175781</c:v>
                </c:pt>
                <c:pt idx="17">
                  <c:v>77.139892578125</c:v>
                </c:pt>
                <c:pt idx="18">
                  <c:v>53.818893432617188</c:v>
                </c:pt>
                <c:pt idx="19">
                  <c:v>31.639947891235352</c:v>
                </c:pt>
                <c:pt idx="20">
                  <c:v>14.449716567993164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670-45D2-8C23-2BFFF770C2D4}"/>
            </c:ext>
          </c:extLst>
        </c:ser>
        <c:ser>
          <c:idx val="4"/>
          <c:order val="4"/>
          <c:tx>
            <c:v>MSY</c:v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'Fig 1'!$Y$7</c:f>
              <c:numCache>
                <c:formatCode>0.00</c:formatCode>
                <c:ptCount val="1"/>
                <c:pt idx="0">
                  <c:v>0.22</c:v>
                </c:pt>
              </c:numCache>
            </c:numRef>
          </c:xVal>
          <c:yVal>
            <c:numRef>
              <c:f>'Fig 1'!$AA$7</c:f>
              <c:numCache>
                <c:formatCode>0</c:formatCode>
                <c:ptCount val="1"/>
                <c:pt idx="0">
                  <c:v>151.47164916992187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670-45D2-8C23-2BFFF770C2D4}"/>
            </c:ext>
          </c:extLst>
        </c:ser>
        <c:ser>
          <c:idx val="5"/>
          <c:order val="5"/>
          <c:tx>
            <c:v>MSY</c:v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'Fig 1'!$Y$8</c:f>
              <c:numCache>
                <c:formatCode>General</c:formatCode>
                <c:ptCount val="1"/>
                <c:pt idx="0">
                  <c:v>0.25</c:v>
                </c:pt>
              </c:numCache>
            </c:numRef>
          </c:xVal>
          <c:yVal>
            <c:numRef>
              <c:f>'Fig 1'!$AA$8</c:f>
              <c:numCache>
                <c:formatCode>0</c:formatCode>
                <c:ptCount val="1"/>
                <c:pt idx="0">
                  <c:v>162.07478332519531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670-45D2-8C23-2BFFF770C2D4}"/>
            </c:ext>
          </c:extLst>
        </c:ser>
        <c:ser>
          <c:idx val="6"/>
          <c:order val="6"/>
          <c:tx>
            <c:v>MSY 1</c:v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'Fig 1'!$Y$9</c:f>
              <c:numCache>
                <c:formatCode>0.00</c:formatCode>
                <c:ptCount val="1"/>
                <c:pt idx="0">
                  <c:v>0.375</c:v>
                </c:pt>
              </c:numCache>
            </c:numRef>
          </c:xVal>
          <c:yVal>
            <c:numRef>
              <c:f>'Fig 1'!$AA$9</c:f>
              <c:numCache>
                <c:formatCode>0</c:formatCode>
                <c:ptCount val="1"/>
                <c:pt idx="0">
                  <c:v>205.78858947753906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4670-45D2-8C23-2BFFF770C2D4}"/>
            </c:ext>
          </c:extLst>
        </c:ser>
        <c:ser>
          <c:idx val="7"/>
          <c:order val="7"/>
          <c:tx>
            <c:v>g</c:v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'Fig 1'!$Y$10</c:f>
              <c:numCache>
                <c:formatCode>0.00</c:formatCode>
                <c:ptCount val="1"/>
                <c:pt idx="0">
                  <c:v>0.42</c:v>
                </c:pt>
              </c:numCache>
            </c:numRef>
          </c:xVal>
          <c:yVal>
            <c:numRef>
              <c:f>'Fig 1'!$AA$10</c:f>
              <c:numCache>
                <c:formatCode>0</c:formatCode>
                <c:ptCount val="1"/>
                <c:pt idx="0">
                  <c:v>217.77102661132812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4670-45D2-8C23-2BFFF770C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3725184"/>
        <c:axId val="284171264"/>
      </c:scatterChart>
      <c:valAx>
        <c:axId val="283725184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 sprat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84171264"/>
        <c:crosses val="autoZero"/>
        <c:crossBetween val="midCat"/>
      </c:valAx>
      <c:valAx>
        <c:axId val="284171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MSY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83725184"/>
        <c:crosses val="autoZero"/>
        <c:crossBetween val="midCat"/>
      </c:valAx>
    </c:plotArea>
    <c:legend>
      <c:legendPos val="l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2.8121502388140473E-3"/>
          <c:y val="0"/>
          <c:w val="0.99718801613212982"/>
          <c:h val="0.97544127296587924"/>
        </c:manualLayout>
      </c:layout>
      <c:overlay val="1"/>
      <c:spPr>
        <a:solidFill>
          <a:sysClr val="window" lastClr="FFFFFF"/>
        </a:solidFill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'C:\Users\Lenovo\AppData\Local\Microsoft\Windows\Temporary Internet Files\Content.IE5\IR6L4MXU\[MSY-long term simulations -effect of density dependence on W and M2 and cod effect - 20-09-2013-new.xlsm]results1'!$C$346</c:f>
              <c:strCache>
                <c:ptCount val="1"/>
                <c:pt idx="0">
                  <c:v>const W &amp; M2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'C:\Users\Lenovo\AppData\Local\Microsoft\Windows\Temporary Internet Files\Content.IE5\IR6L4MXU\[MSY-long term simulations -effect of density dependence on W and M2 and cod effect - 20-09-2013-new.xlsm]results1'!$B$347:$B$367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'C:\Users\Lenovo\AppData\Local\Microsoft\Windows\Temporary Internet Files\Content.IE5\IR6L4MXU\[MSY-long term simulations -effect of density dependence on W and M2 and cod effect - 20-09-2013-new.xlsm]results1'!$D$347:$D$367</c:f>
              <c:numCache>
                <c:formatCode>General</c:formatCode>
                <c:ptCount val="21"/>
                <c:pt idx="0">
                  <c:v>0</c:v>
                </c:pt>
                <c:pt idx="1">
                  <c:v>70.871337890625</c:v>
                </c:pt>
                <c:pt idx="2">
                  <c:v>115.70576477050781</c:v>
                </c:pt>
                <c:pt idx="3">
                  <c:v>142.72232055664062</c:v>
                </c:pt>
                <c:pt idx="4">
                  <c:v>157.05903625488281</c:v>
                </c:pt>
                <c:pt idx="5">
                  <c:v>162.07478332519531</c:v>
                </c:pt>
                <c:pt idx="6">
                  <c:v>160.03451538085937</c:v>
                </c:pt>
                <c:pt idx="7">
                  <c:v>152.51985168457031</c:v>
                </c:pt>
                <c:pt idx="8">
                  <c:v>140.65444946289062</c:v>
                </c:pt>
                <c:pt idx="9">
                  <c:v>125.26380920410156</c:v>
                </c:pt>
                <c:pt idx="10">
                  <c:v>106.97650909423828</c:v>
                </c:pt>
                <c:pt idx="11">
                  <c:v>86.292289733886719</c:v>
                </c:pt>
                <c:pt idx="12">
                  <c:v>63.771595001220703</c:v>
                </c:pt>
                <c:pt idx="13">
                  <c:v>40.666664123535156</c:v>
                </c:pt>
                <c:pt idx="14">
                  <c:v>20.245271682739258</c:v>
                </c:pt>
                <c:pt idx="15">
                  <c:v>7.1537747383117676</c:v>
                </c:pt>
                <c:pt idx="16">
                  <c:v>1.8160692453384399</c:v>
                </c:pt>
                <c:pt idx="17">
                  <c:v>0.36913102865219116</c:v>
                </c:pt>
                <c:pt idx="18">
                  <c:v>6.6469959914684296E-2</c:v>
                </c:pt>
                <c:pt idx="19">
                  <c:v>1.1244812048971653E-2</c:v>
                </c:pt>
                <c:pt idx="20">
                  <c:v>1.8415700178593397E-3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8CD-41A0-88BE-3428D2BCCE44}"/>
            </c:ext>
          </c:extLst>
        </c:ser>
        <c:ser>
          <c:idx val="1"/>
          <c:order val="1"/>
          <c:tx>
            <c:strRef>
              <c:f>'C:\Users\Lenovo\AppData\Local\Microsoft\Windows\Temporary Internet Files\Content.IE5\IR6L4MXU\[MSY-long term simulations -effect of density dependence on W and M2 and cod effect - 20-09-2013-new.xlsm]results1'!$E$346</c:f>
              <c:strCache>
                <c:ptCount val="1"/>
                <c:pt idx="0">
                  <c:v>W dens. dep.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'C:\Users\Lenovo\AppData\Local\Microsoft\Windows\Temporary Internet Files\Content.IE5\IR6L4MXU\[MSY-long term simulations -effect of density dependence on W and M2 and cod effect - 20-09-2013-new.xlsm]results1'!$B$347:$B$367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'C:\Users\Lenovo\AppData\Local\Microsoft\Windows\Temporary Internet Files\Content.IE5\IR6L4MXU\[MSY-long term simulations -effect of density dependence on W and M2 and cod effect - 20-09-2013-new.xlsm]results1'!$F$347:$F$367</c:f>
              <c:numCache>
                <c:formatCode>General</c:formatCode>
                <c:ptCount val="21"/>
                <c:pt idx="0">
                  <c:v>0</c:v>
                </c:pt>
                <c:pt idx="1">
                  <c:v>63.7764892578125</c:v>
                </c:pt>
                <c:pt idx="2">
                  <c:v>112.1031494140625</c:v>
                </c:pt>
                <c:pt idx="3">
                  <c:v>148.41371154785156</c:v>
                </c:pt>
                <c:pt idx="4">
                  <c:v>175.19920349121094</c:v>
                </c:pt>
                <c:pt idx="5">
                  <c:v>194.30311584472656</c:v>
                </c:pt>
                <c:pt idx="6">
                  <c:v>207.10496520996094</c:v>
                </c:pt>
                <c:pt idx="7">
                  <c:v>214.65812683105469</c:v>
                </c:pt>
                <c:pt idx="8">
                  <c:v>217.77102661132812</c:v>
                </c:pt>
                <c:pt idx="9">
                  <c:v>217.08363342285156</c:v>
                </c:pt>
                <c:pt idx="10">
                  <c:v>213.11187744140625</c:v>
                </c:pt>
                <c:pt idx="11">
                  <c:v>206.25714111328125</c:v>
                </c:pt>
                <c:pt idx="12">
                  <c:v>196.84109497070312</c:v>
                </c:pt>
                <c:pt idx="13">
                  <c:v>185.14254760742187</c:v>
                </c:pt>
                <c:pt idx="14">
                  <c:v>171.38275146484375</c:v>
                </c:pt>
                <c:pt idx="15">
                  <c:v>155.73666381835937</c:v>
                </c:pt>
                <c:pt idx="16">
                  <c:v>138.37200927734375</c:v>
                </c:pt>
                <c:pt idx="17">
                  <c:v>119.40829467773438</c:v>
                </c:pt>
                <c:pt idx="18">
                  <c:v>98.984420776367188</c:v>
                </c:pt>
                <c:pt idx="19">
                  <c:v>77.293502807617187</c:v>
                </c:pt>
                <c:pt idx="20">
                  <c:v>54.869979858398438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8CD-41A0-88BE-3428D2BCCE44}"/>
            </c:ext>
          </c:extLst>
        </c:ser>
        <c:ser>
          <c:idx val="5"/>
          <c:order val="2"/>
          <c:tx>
            <c:v>MSY</c:v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'[ICES-ASC 2013 Figures.xlsx]Fig 1'!$Y$8</c:f>
              <c:numCache>
                <c:formatCode>General</c:formatCode>
                <c:ptCount val="1"/>
                <c:pt idx="0">
                  <c:v>0.25</c:v>
                </c:pt>
              </c:numCache>
            </c:numRef>
          </c:xVal>
          <c:yVal>
            <c:numRef>
              <c:f>'[ICES-ASC 2013 Figures.xlsx]Fig 1'!$AA$8</c:f>
              <c:numCache>
                <c:formatCode>0</c:formatCode>
                <c:ptCount val="1"/>
                <c:pt idx="0">
                  <c:v>162.07478332519531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8CD-41A0-88BE-3428D2BCCE44}"/>
            </c:ext>
          </c:extLst>
        </c:ser>
        <c:ser>
          <c:idx val="7"/>
          <c:order val="3"/>
          <c:tx>
            <c:v>MSY3</c:v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'[ICES-ASC 2013 Figures.xlsx]Fig 1'!$Y$10</c:f>
              <c:numCache>
                <c:formatCode>0.00</c:formatCode>
                <c:ptCount val="1"/>
                <c:pt idx="0">
                  <c:v>0.42</c:v>
                </c:pt>
              </c:numCache>
            </c:numRef>
          </c:xVal>
          <c:yVal>
            <c:numRef>
              <c:f>'[ICES-ASC 2013 Figures.xlsx]Fig 1'!$AA$10</c:f>
              <c:numCache>
                <c:formatCode>0</c:formatCode>
                <c:ptCount val="1"/>
                <c:pt idx="0">
                  <c:v>217.77102661132812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8CD-41A0-88BE-3428D2BCC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666560"/>
        <c:axId val="288966528"/>
      </c:scatterChart>
      <c:valAx>
        <c:axId val="287666560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 sprat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88966528"/>
        <c:crosses val="autoZero"/>
        <c:crossBetween val="midCat"/>
      </c:valAx>
      <c:valAx>
        <c:axId val="288966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MSY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8766656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29T14:44:44.98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944CC-C477-45FA-A83B-9A3C6D5EDDBF}" type="datetimeFigureOut">
              <a:rPr lang="da-DK" smtClean="0"/>
              <a:t>06-10-2018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1521-E36E-47AD-9BBD-EB3E0F44DDE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870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2988" y="4694238"/>
            <a:ext cx="4657725" cy="379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 anchor="ctr"/>
          <a:lstStyle/>
          <a:p>
            <a:endParaRPr lang="da-DK" altLang="da-DK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8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1026"/>
          <p:cNvSpPr txBox="1">
            <a:spLocks noGrp="1" noChangeArrowheads="1"/>
          </p:cNvSpPr>
          <p:nvPr>
            <p:ph type="body" idx="1"/>
          </p:nvPr>
        </p:nvSpPr>
        <p:spPr>
          <a:xfrm>
            <a:off x="1042988" y="4694238"/>
            <a:ext cx="4657725" cy="379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 anchor="ctr"/>
          <a:lstStyle/>
          <a:p>
            <a:endParaRPr lang="da-DK" altLang="da-DK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47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1521-E36E-47AD-9BBD-EB3E0F44DDE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349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1521-E36E-47AD-9BBD-EB3E0F44DDE8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7854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684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462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B07-977F-49FB-980F-467360C4CBEF}" type="datetimeFigureOut">
              <a:rPr lang="da-DK" smtClean="0"/>
              <a:t>06-10-2018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0DD0-E463-4D6D-8E5B-5EC8B894E4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616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B07-977F-49FB-980F-467360C4CBEF}" type="datetimeFigureOut">
              <a:rPr lang="da-DK" smtClean="0"/>
              <a:t>06-10-2018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0DD0-E463-4D6D-8E5B-5EC8B894E4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766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B07-977F-49FB-980F-467360C4CBEF}" type="datetimeFigureOut">
              <a:rPr lang="da-DK" smtClean="0"/>
              <a:t>06-10-2018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0DD0-E463-4D6D-8E5B-5EC8B894E4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347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B07-977F-49FB-980F-467360C4CBEF}" type="datetimeFigureOut">
              <a:rPr lang="da-DK" smtClean="0"/>
              <a:t>06-10-2018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0DD0-E463-4D6D-8E5B-5EC8B894E4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67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B07-977F-49FB-980F-467360C4CBEF}" type="datetimeFigureOut">
              <a:rPr lang="da-DK" smtClean="0"/>
              <a:t>06-10-2018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0DD0-E463-4D6D-8E5B-5EC8B894E4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84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B07-977F-49FB-980F-467360C4CBEF}" type="datetimeFigureOut">
              <a:rPr lang="da-DK" smtClean="0"/>
              <a:t>06-10-2018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0DD0-E463-4D6D-8E5B-5EC8B894E4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465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B07-977F-49FB-980F-467360C4CBEF}" type="datetimeFigureOut">
              <a:rPr lang="da-DK" smtClean="0"/>
              <a:t>06-10-2018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0DD0-E463-4D6D-8E5B-5EC8B894E4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189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B07-977F-49FB-980F-467360C4CBEF}" type="datetimeFigureOut">
              <a:rPr lang="da-DK" smtClean="0"/>
              <a:t>06-10-2018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0DD0-E463-4D6D-8E5B-5EC8B894E4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917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B07-977F-49FB-980F-467360C4CBEF}" type="datetimeFigureOut">
              <a:rPr lang="da-DK" smtClean="0"/>
              <a:t>06-10-2018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0DD0-E463-4D6D-8E5B-5EC8B894E4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919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B07-977F-49FB-980F-467360C4CBEF}" type="datetimeFigureOut">
              <a:rPr lang="da-DK" smtClean="0"/>
              <a:t>06-10-2018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0DD0-E463-4D6D-8E5B-5EC8B894E4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06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B07-977F-49FB-980F-467360C4CBEF}" type="datetimeFigureOut">
              <a:rPr lang="da-DK" smtClean="0"/>
              <a:t>06-10-2018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0DD0-E463-4D6D-8E5B-5EC8B894E4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387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71B07-977F-49FB-980F-467360C4CBEF}" type="datetimeFigureOut">
              <a:rPr lang="da-DK" smtClean="0"/>
              <a:t>06-10-2018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B0DD0-E463-4D6D-8E5B-5EC8B894E4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810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703" y="404732"/>
            <a:ext cx="6853495" cy="2387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Case studies with specific Density Dependent calculations (PROST-type calculations)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7875" y="3280958"/>
            <a:ext cx="3233195" cy="1655762"/>
          </a:xfrm>
        </p:spPr>
        <p:txBody>
          <a:bodyPr/>
          <a:lstStyle/>
          <a:p>
            <a:r>
              <a:rPr lang="da-DK" dirty="0" smtClean="0"/>
              <a:t>Rob van Gemert and Henrik Sparholt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98" y="-1"/>
            <a:ext cx="4867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Northeast Arctic cod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3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Northeast</a:t>
            </a:r>
            <a:r>
              <a:rPr lang="da-DK" dirty="0"/>
              <a:t> </a:t>
            </a:r>
            <a:r>
              <a:rPr lang="da-DK" dirty="0" err="1"/>
              <a:t>Arctic</a:t>
            </a:r>
            <a:r>
              <a:rPr lang="da-DK" dirty="0"/>
              <a:t> </a:t>
            </a:r>
            <a:r>
              <a:rPr lang="da-DK" dirty="0" err="1"/>
              <a:t>cod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156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Density </a:t>
            </a:r>
            <a:r>
              <a:rPr lang="en-US" dirty="0"/>
              <a:t>dependence in growth, maturity and cannibalism taken into </a:t>
            </a:r>
            <a:r>
              <a:rPr lang="en-US" dirty="0" smtClean="0"/>
              <a:t>account</a:t>
            </a:r>
          </a:p>
          <a:p>
            <a:r>
              <a:rPr lang="en-US" dirty="0"/>
              <a:t>ICES. 2017. Report of the Working Group on Inter-benchmark Protocol on </a:t>
            </a:r>
            <a:r>
              <a:rPr lang="en-US" dirty="0" smtClean="0"/>
              <a:t>Northeast</a:t>
            </a:r>
            <a:r>
              <a:rPr lang="da-DK" dirty="0" smtClean="0"/>
              <a:t> </a:t>
            </a:r>
            <a:r>
              <a:rPr lang="en-US" dirty="0" smtClean="0"/>
              <a:t>Arctic </a:t>
            </a:r>
            <a:r>
              <a:rPr lang="en-US" dirty="0"/>
              <a:t>Cod (2017), 4–6 April 2017, </a:t>
            </a:r>
            <a:r>
              <a:rPr lang="en-US" dirty="0" smtClean="0"/>
              <a:t>Copenhagen</a:t>
            </a:r>
            <a:r>
              <a:rPr lang="en-US" dirty="0"/>
              <a:t>, Denmark. ICES CM </a:t>
            </a:r>
            <a:r>
              <a:rPr lang="en-US" dirty="0" smtClean="0"/>
              <a:t>2017/ACOM:29</a:t>
            </a:r>
            <a:r>
              <a:rPr lang="en-US" dirty="0"/>
              <a:t>. 236 pp.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68396"/>
            <a:ext cx="2754775" cy="1889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28457"/>
            <a:ext cx="223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Northeast Arctic cod</a:t>
            </a:r>
            <a:endParaRPr lang="da-DK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08050" y="3028270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09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68396"/>
            <a:ext cx="2754775" cy="1889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49" y="1104900"/>
            <a:ext cx="3274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u="sng" dirty="0" smtClean="0"/>
              <a:t>Example:</a:t>
            </a:r>
          </a:p>
          <a:p>
            <a:pPr lvl="1"/>
            <a:endParaRPr lang="da-DK" sz="2400" dirty="0" smtClean="0"/>
          </a:p>
          <a:p>
            <a:pPr lvl="1"/>
            <a:r>
              <a:rPr lang="da-DK" sz="2400" dirty="0" err="1" smtClean="0"/>
              <a:t>Yield</a:t>
            </a:r>
            <a:endParaRPr lang="da-DK" sz="2400" dirty="0" smtClean="0"/>
          </a:p>
          <a:p>
            <a:pPr lvl="1"/>
            <a:r>
              <a:rPr lang="da-DK" sz="2400" dirty="0" smtClean="0"/>
              <a:t>vs </a:t>
            </a:r>
          </a:p>
          <a:p>
            <a:pPr lvl="1"/>
            <a:r>
              <a:rPr lang="da-DK" sz="2400" dirty="0" smtClean="0"/>
              <a:t>Fishing pressure</a:t>
            </a:r>
            <a:endParaRPr lang="da-DK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4528457"/>
            <a:ext cx="223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Northeast Arctic cod</a:t>
            </a:r>
            <a:endParaRPr lang="da-D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712" y="440243"/>
            <a:ext cx="7650188" cy="63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Northeast</a:t>
            </a:r>
            <a:r>
              <a:rPr lang="da-DK" dirty="0"/>
              <a:t> </a:t>
            </a:r>
            <a:r>
              <a:rPr lang="da-DK" dirty="0" err="1"/>
              <a:t>Arctic</a:t>
            </a:r>
            <a:r>
              <a:rPr lang="da-DK" dirty="0"/>
              <a:t> </a:t>
            </a:r>
            <a:r>
              <a:rPr lang="da-DK" dirty="0" err="1"/>
              <a:t>cod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If fishing at F = 0.20 you will:</a:t>
            </a:r>
          </a:p>
          <a:p>
            <a:pPr marL="0" indent="0">
              <a:buNone/>
            </a:pPr>
            <a:endParaRPr lang="da-DK" dirty="0" smtClean="0"/>
          </a:p>
          <a:p>
            <a:pPr marL="914400" lvl="1" indent="-457200">
              <a:buFont typeface="+mj-lt"/>
              <a:buAutoNum type="arabicPeriod"/>
            </a:pPr>
            <a:r>
              <a:rPr lang="da-DK" sz="2800" dirty="0" smtClean="0"/>
              <a:t>Miss </a:t>
            </a:r>
            <a:r>
              <a:rPr lang="da-DK" sz="2800" dirty="0" smtClean="0"/>
              <a:t>sustainable catch of about 0.25 mio t per year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800" dirty="0" smtClean="0"/>
              <a:t>Have </a:t>
            </a:r>
            <a:r>
              <a:rPr lang="da-DK" sz="2800" dirty="0" smtClean="0"/>
              <a:t>an SSB which is 0.7 mio t larger than needed. This extra SSB will predate on e.g. capelin, and in general tap the ecosystem for a substantial part of its biological production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6037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Cod at Iceland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99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Cod</a:t>
            </a:r>
            <a:r>
              <a:rPr lang="da-DK" dirty="0"/>
              <a:t> at </a:t>
            </a:r>
            <a:r>
              <a:rPr lang="da-DK" dirty="0" err="1"/>
              <a:t>Iceland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Density dependence in growth from </a:t>
            </a:r>
            <a:r>
              <a:rPr lang="en-US" dirty="0" err="1"/>
              <a:t>Danielsson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 1997</a:t>
            </a:r>
            <a:endParaRPr lang="en-US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 smtClean="0"/>
              <a:t>Cannibalism: b</a:t>
            </a:r>
            <a:r>
              <a:rPr lang="en-US" dirty="0" smtClean="0"/>
              <a:t>ased on</a:t>
            </a:r>
            <a:r>
              <a:rPr lang="en-US" dirty="0" smtClean="0"/>
              <a:t> </a:t>
            </a:r>
            <a:r>
              <a:rPr lang="en-US" dirty="0"/>
              <a:t>Barents Sea cod </a:t>
            </a:r>
            <a:r>
              <a:rPr lang="en-US" dirty="0" smtClean="0"/>
              <a:t>(Bogstad </a:t>
            </a:r>
            <a:r>
              <a:rPr lang="en-US" i="1" dirty="0"/>
              <a:t>et </a:t>
            </a:r>
            <a:r>
              <a:rPr lang="en-US" i="1" dirty="0" smtClean="0"/>
              <a:t>al</a:t>
            </a:r>
            <a:r>
              <a:rPr lang="en-US" dirty="0" smtClean="0"/>
              <a:t>, 1994; ICES </a:t>
            </a:r>
            <a:r>
              <a:rPr lang="en-US" dirty="0"/>
              <a:t>IBP </a:t>
            </a:r>
            <a:r>
              <a:rPr lang="en-US" dirty="0" smtClean="0"/>
              <a:t>Arctic cod report 2017</a:t>
            </a:r>
            <a:r>
              <a:rPr lang="en-US" dirty="0"/>
              <a:t>, </a:t>
            </a:r>
            <a:r>
              <a:rPr lang="en-US" dirty="0" smtClean="0"/>
              <a:t>WKARCT 2015)</a:t>
            </a:r>
            <a:endParaRPr lang="da-DK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05277" y="3371526"/>
            <a:ext cx="10515600" cy="9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Predation mortality (M2) of age 3</a:t>
            </a:r>
            <a:endParaRPr lang="da-DK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476" y="3997006"/>
            <a:ext cx="4273550" cy="257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68396"/>
            <a:ext cx="2754775" cy="1889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49" y="1104900"/>
            <a:ext cx="327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u="sng" dirty="0" smtClean="0"/>
              <a:t>Example:</a:t>
            </a:r>
          </a:p>
          <a:p>
            <a:pPr lvl="1"/>
            <a:endParaRPr lang="da-DK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8600" y="4528457"/>
            <a:ext cx="223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Cod Iceland</a:t>
            </a:r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87486"/>
              </p:ext>
            </p:extLst>
          </p:nvPr>
        </p:nvGraphicFramePr>
        <p:xfrm>
          <a:off x="3159690" y="1520398"/>
          <a:ext cx="8521701" cy="3303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9160"/>
                <a:gridCol w="753520"/>
                <a:gridCol w="1066322"/>
                <a:gridCol w="1067423"/>
                <a:gridCol w="1380294"/>
                <a:gridCol w="1374982"/>
              </a:tblGrid>
              <a:tr h="1738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Model 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err="1" smtClean="0">
                          <a:effectLst/>
                        </a:rPr>
                        <a:t>Fmsy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Variability in TAC by year according to Key-run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Catch according to Key-run</a:t>
                      </a:r>
                      <a:endParaRPr lang="da-DK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‘000 t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SSB according to Key-run</a:t>
                      </a:r>
                      <a:endParaRPr lang="da-DK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‘000t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TSB according to Key-run</a:t>
                      </a:r>
                      <a:endParaRPr lang="da-DK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‘000t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Key-run 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0.70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55%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330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345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1170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Key-run without DD growth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0.65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38%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330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367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1193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Key-run without cannibalism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0.55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24%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323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429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1263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Key-run without cannibalism and DD growth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0.40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15%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305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568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1398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 current = 0.26 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13%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268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803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1620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Northeast Atlantic mackerel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84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196072" y="275070"/>
            <a:ext cx="7808500" cy="475250"/>
          </a:xfrm>
        </p:spPr>
        <p:txBody>
          <a:bodyPr>
            <a:normAutofit fontScale="90000"/>
          </a:bodyPr>
          <a:lstStyle/>
          <a:p>
            <a:r>
              <a:rPr lang="da-DK" altLang="da-DK" dirty="0" smtClean="0"/>
              <a:t>Density dependent growth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96" y="881373"/>
            <a:ext cx="2762210" cy="16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6296" y="2579312"/>
            <a:ext cx="2743488" cy="1687857"/>
          </a:xfrm>
          <a:noFill/>
        </p:spPr>
      </p:pic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96" y="4278690"/>
            <a:ext cx="2762210" cy="169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91" y="881373"/>
            <a:ext cx="2743488" cy="16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91" y="2579312"/>
            <a:ext cx="2749248" cy="167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26" y="4278690"/>
            <a:ext cx="2785252" cy="169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79" y="881374"/>
            <a:ext cx="2809735" cy="172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79" y="2579312"/>
            <a:ext cx="2809735" cy="172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79" y="4278690"/>
            <a:ext cx="2809735" cy="171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32" y="5961810"/>
            <a:ext cx="2395936" cy="896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3023" y="6324600"/>
            <a:ext cx="204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 from WGWIDE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5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Table 1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982514"/>
              </p:ext>
            </p:extLst>
          </p:nvPr>
        </p:nvGraphicFramePr>
        <p:xfrm>
          <a:off x="333377" y="1162049"/>
          <a:ext cx="11630023" cy="3786361"/>
        </p:xfrm>
        <a:graphic>
          <a:graphicData uri="http://schemas.openxmlformats.org/drawingml/2006/table">
            <a:tbl>
              <a:tblPr/>
              <a:tblGrid>
                <a:gridCol w="1990723"/>
                <a:gridCol w="1143000"/>
                <a:gridCol w="1514475"/>
                <a:gridCol w="876300"/>
                <a:gridCol w="1457325"/>
                <a:gridCol w="2657475"/>
                <a:gridCol w="1990725"/>
              </a:tblGrid>
              <a:tr h="13949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>
                          <a:latin typeface="Calibri"/>
                          <a:ea typeface="Times New Roman"/>
                        </a:rPr>
                        <a:t>Simulation scenarios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 err="1">
                          <a:latin typeface="Calibri"/>
                          <a:ea typeface="Times New Roman"/>
                        </a:rPr>
                        <a:t>Fmsy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 smtClean="0">
                          <a:latin typeface="Calibri"/>
                          <a:ea typeface="Times New Roman"/>
                        </a:rPr>
                        <a:t>SSB at </a:t>
                      </a:r>
                      <a:r>
                        <a:rPr lang="en-GB" sz="2800" dirty="0" err="1" smtClean="0">
                          <a:latin typeface="Calibri"/>
                          <a:ea typeface="Times New Roman"/>
                        </a:rPr>
                        <a:t>Fmsy</a:t>
                      </a:r>
                      <a:r>
                        <a:rPr lang="en-GB" sz="2800" baseline="0" dirty="0" smtClean="0">
                          <a:latin typeface="Calibri"/>
                          <a:ea typeface="Times New Roman"/>
                        </a:rPr>
                        <a:t> (</a:t>
                      </a:r>
                      <a:r>
                        <a:rPr lang="en-GB" sz="2800" dirty="0" err="1" smtClean="0">
                          <a:latin typeface="Calibri"/>
                          <a:ea typeface="Times New Roman"/>
                        </a:rPr>
                        <a:t>kt</a:t>
                      </a:r>
                      <a:r>
                        <a:rPr lang="en-GB" sz="2800" dirty="0" smtClean="0">
                          <a:latin typeface="Calibri"/>
                          <a:ea typeface="Times New Roman"/>
                        </a:rPr>
                        <a:t>)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>
                          <a:latin typeface="Calibri"/>
                          <a:ea typeface="Times New Roman"/>
                        </a:rPr>
                        <a:t>MSY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 smtClean="0"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en-GB" sz="2800" dirty="0" err="1" smtClean="0">
                          <a:latin typeface="Calibri"/>
                          <a:ea typeface="Times New Roman"/>
                        </a:rPr>
                        <a:t>kt</a:t>
                      </a:r>
                      <a:r>
                        <a:rPr lang="en-GB" sz="2800" dirty="0" smtClean="0">
                          <a:latin typeface="Calibri"/>
                          <a:ea typeface="Times New Roman"/>
                        </a:rPr>
                        <a:t>)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SSB with </a:t>
                      </a: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F=0</a:t>
                      </a:r>
                      <a:r>
                        <a:rPr lang="da-DK" sz="2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(</a:t>
                      </a:r>
                      <a:r>
                        <a:rPr lang="en-GB" sz="28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kt</a:t>
                      </a: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)</a:t>
                      </a:r>
                      <a:endParaRPr lang="da-DK" sz="2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>
                          <a:latin typeface="Calibri"/>
                          <a:ea typeface="Times New Roman"/>
                        </a:rPr>
                        <a:t>TAC variability from year to year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>
                          <a:latin typeface="Calibri"/>
                          <a:ea typeface="Times New Roman"/>
                        </a:rPr>
                        <a:t>Risk to get below </a:t>
                      </a:r>
                      <a:r>
                        <a:rPr lang="en-GB" sz="2800" dirty="0" err="1">
                          <a:latin typeface="Calibri"/>
                          <a:ea typeface="Times New Roman"/>
                        </a:rPr>
                        <a:t>Blim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>
                          <a:latin typeface="Calibri"/>
                          <a:ea typeface="Times New Roman"/>
                        </a:rPr>
                        <a:t>No density dependence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 smtClean="0">
                          <a:latin typeface="Calibri"/>
                          <a:ea typeface="Times New Roman"/>
                        </a:rPr>
                        <a:t>0.30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 smtClean="0">
                          <a:latin typeface="Calibri"/>
                          <a:ea typeface="Times New Roman"/>
                        </a:rPr>
                        <a:t>3300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>
                          <a:latin typeface="Calibri"/>
                          <a:ea typeface="Times New Roman"/>
                        </a:rPr>
                        <a:t>730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>
                          <a:latin typeface="Calibri"/>
                          <a:ea typeface="Times New Roman"/>
                        </a:rPr>
                        <a:t>8380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>
                          <a:latin typeface="Calibri"/>
                          <a:ea typeface="Times New Roman"/>
                        </a:rPr>
                        <a:t>10%</a:t>
                      </a:r>
                      <a:endParaRPr lang="da-DK" sz="280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>
                          <a:latin typeface="Calibri"/>
                          <a:ea typeface="Times New Roman"/>
                        </a:rPr>
                        <a:t>&lt;&lt;5%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>
                          <a:latin typeface="Calibri"/>
                          <a:ea typeface="Times New Roman"/>
                        </a:rPr>
                        <a:t>Density dependent growth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 smtClean="0">
                          <a:latin typeface="Calibri"/>
                          <a:ea typeface="Times New Roman"/>
                        </a:rPr>
                        <a:t>0.40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>
                          <a:latin typeface="Calibri"/>
                          <a:ea typeface="Times New Roman"/>
                        </a:rPr>
                        <a:t>2900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>
                          <a:latin typeface="Calibri"/>
                          <a:ea typeface="Times New Roman"/>
                        </a:rPr>
                        <a:t>790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>
                          <a:latin typeface="Calibri"/>
                          <a:ea typeface="Times New Roman"/>
                        </a:rPr>
                        <a:t>6890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>
                          <a:latin typeface="Calibri"/>
                          <a:ea typeface="Times New Roman"/>
                        </a:rPr>
                        <a:t>11%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>
                          <a:latin typeface="Calibri"/>
                          <a:ea typeface="Times New Roman"/>
                        </a:rPr>
                        <a:t>&lt;&lt;5%</a:t>
                      </a:r>
                      <a:endParaRPr lang="da-DK" sz="2800" dirty="0">
                        <a:latin typeface="Times New Roman"/>
                        <a:ea typeface="Times New Roman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32" y="5463374"/>
            <a:ext cx="2395936" cy="896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10500" y="5283200"/>
            <a:ext cx="340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Cannibalism low, but if included, will give an even higher Fmsy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2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2196072" y="275070"/>
            <a:ext cx="7809939" cy="1146360"/>
          </a:xfrm>
        </p:spPr>
        <p:txBody>
          <a:bodyPr/>
          <a:lstStyle/>
          <a:p>
            <a:pPr marL="195864" indent="-195864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altLang="da-DK" dirty="0" smtClean="0"/>
              <a:t>PROST	(</a:t>
            </a:r>
            <a:r>
              <a:rPr lang="en-GB" altLang="da-DK" dirty="0" err="1" smtClean="0"/>
              <a:t>PROjections</a:t>
            </a:r>
            <a:r>
              <a:rPr lang="en-GB" altLang="da-DK" dirty="0" smtClean="0"/>
              <a:t> </a:t>
            </a:r>
            <a:r>
              <a:rPr lang="en-GB" altLang="da-DK" dirty="0" err="1" smtClean="0"/>
              <a:t>STochastic</a:t>
            </a:r>
            <a:r>
              <a:rPr lang="en-GB" altLang="da-DK" dirty="0" smtClean="0"/>
              <a:t>)</a:t>
            </a:r>
            <a:endParaRPr lang="en-GB" altLang="da-DK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7450" y="1906761"/>
            <a:ext cx="7637122" cy="4321894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altLang="da-DK" dirty="0" smtClean="0"/>
              <a:t>Stochastic </a:t>
            </a:r>
            <a:r>
              <a:rPr lang="en-GB" altLang="da-DK" dirty="0" smtClean="0"/>
              <a:t>projections of an age structured population model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altLang="da-DK" dirty="0" smtClean="0"/>
              <a:t>Developed </a:t>
            </a:r>
            <a:r>
              <a:rPr lang="en-GB" altLang="da-DK" dirty="0" smtClean="0"/>
              <a:t>for evaluating a harvest control rule for </a:t>
            </a:r>
            <a:r>
              <a:rPr lang="en-GB" altLang="da-DK" dirty="0" smtClean="0"/>
              <a:t>Northeast Arctic </a:t>
            </a:r>
            <a:r>
              <a:rPr lang="en-GB" altLang="da-DK" dirty="0" smtClean="0"/>
              <a:t>cod in AFWG (the 3-year rule)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altLang="da-DK" dirty="0"/>
              <a:t>C</a:t>
            </a:r>
            <a:r>
              <a:rPr lang="en-GB" altLang="da-DK" dirty="0" smtClean="0"/>
              <a:t>ustomizable </a:t>
            </a:r>
            <a:r>
              <a:rPr lang="en-GB" altLang="da-DK" dirty="0" smtClean="0"/>
              <a:t>and </a:t>
            </a:r>
            <a:r>
              <a:rPr lang="en-GB" altLang="da-DK" dirty="0" smtClean="0"/>
              <a:t>extendible</a:t>
            </a:r>
            <a:r>
              <a:rPr lang="en-GB" altLang="da-DK" dirty="0" smtClean="0"/>
              <a:t>. It can be used generally for making single-species, single-fleet, single-area </a:t>
            </a:r>
            <a:r>
              <a:rPr lang="en-GB" altLang="da-DK" dirty="0" smtClean="0"/>
              <a:t>projections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altLang="da-DK" dirty="0" smtClean="0"/>
              <a:t>Incorporation of density dependence in recruitment, growth, mortality, and maturity</a:t>
            </a:r>
            <a:endParaRPr lang="en-GB" altLang="da-DK" dirty="0" smtClean="0"/>
          </a:p>
        </p:txBody>
      </p:sp>
    </p:spTree>
    <p:extLst>
      <p:ext uri="{BB962C8B-B14F-4D97-AF65-F5344CB8AC3E}">
        <p14:creationId xmlns:p14="http://schemas.microsoft.com/office/powerpoint/2010/main" val="3755986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Baltic sprat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27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zawartości 2"/>
          <p:cNvSpPr>
            <a:spLocks noGrp="1"/>
          </p:cNvSpPr>
          <p:nvPr>
            <p:ph idx="1"/>
          </p:nvPr>
        </p:nvSpPr>
        <p:spPr>
          <a:xfrm>
            <a:off x="1960564" y="549276"/>
            <a:ext cx="8188325" cy="1800225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pl-PL" sz="2000" dirty="0"/>
          </a:p>
          <a:p>
            <a:pPr marL="800100" lvl="1" indent="-342900">
              <a:buFont typeface="+mj-lt"/>
              <a:buAutoNum type="alphaLcParenR"/>
              <a:defRPr/>
            </a:pPr>
            <a:endParaRPr lang="pl-PL" sz="2000" dirty="0"/>
          </a:p>
          <a:p>
            <a:pPr>
              <a:buFont typeface="+mj-lt"/>
              <a:buAutoNum type="arabicPeriod"/>
              <a:defRPr/>
            </a:pPr>
            <a:endParaRPr lang="pl-PL" sz="2000" dirty="0"/>
          </a:p>
          <a:p>
            <a:pPr>
              <a:buFont typeface="+mj-lt"/>
              <a:buAutoNum type="arabicPeriod"/>
              <a:defRPr/>
            </a:pPr>
            <a:endParaRPr lang="pl-PL" sz="2000" dirty="0"/>
          </a:p>
          <a:p>
            <a:pPr>
              <a:buFont typeface="+mj-lt"/>
              <a:buAutoNum type="arabicPeriod"/>
              <a:defRPr/>
            </a:pPr>
            <a:endParaRPr lang="pl-PL" sz="2000" dirty="0"/>
          </a:p>
          <a:p>
            <a:pPr>
              <a:buFont typeface="+mj-lt"/>
              <a:buAutoNum type="arabicPeriod"/>
              <a:defRPr/>
            </a:pPr>
            <a:endParaRPr lang="pl-PL" sz="2000" dirty="0"/>
          </a:p>
          <a:p>
            <a:pPr>
              <a:buFont typeface="+mj-lt"/>
              <a:buAutoNum type="arabicPeriod"/>
              <a:defRPr/>
            </a:pPr>
            <a:endParaRPr lang="pl-PL" sz="2000" dirty="0"/>
          </a:p>
          <a:p>
            <a:pPr>
              <a:buFont typeface="+mj-lt"/>
              <a:buAutoNum type="arabicPeriod"/>
              <a:defRPr/>
            </a:pPr>
            <a:endParaRPr lang="pl-PL" sz="2000" dirty="0"/>
          </a:p>
          <a:p>
            <a:pPr>
              <a:buFont typeface="+mj-lt"/>
              <a:buAutoNum type="arabicPeriod"/>
              <a:defRPr/>
            </a:pPr>
            <a:endParaRPr lang="pl-PL" sz="2000" dirty="0"/>
          </a:p>
          <a:p>
            <a:pPr>
              <a:buFont typeface="+mj-lt"/>
              <a:buAutoNum type="arabicPeriod"/>
              <a:defRPr/>
            </a:pPr>
            <a:endParaRPr lang="pl-PL" sz="2000" dirty="0"/>
          </a:p>
          <a:p>
            <a:pPr>
              <a:buFont typeface="+mj-lt"/>
              <a:buAutoNum type="arabicPeriod"/>
              <a:defRPr/>
            </a:pPr>
            <a:endParaRPr lang="pl-PL" sz="2000" dirty="0"/>
          </a:p>
          <a:p>
            <a:pPr marL="457200" lvl="1" indent="0">
              <a:buNone/>
              <a:defRPr/>
            </a:pPr>
            <a:endParaRPr lang="pl-PL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819401"/>
            <a:ext cx="3649662" cy="370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90450"/>
              </p:ext>
            </p:extLst>
          </p:nvPr>
        </p:nvGraphicFramePr>
        <p:xfrm>
          <a:off x="1150243" y="31670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 err="1" smtClean="0"/>
              <a:t>Baltic</a:t>
            </a:r>
            <a:r>
              <a:rPr lang="da-DK" dirty="0" smtClean="0"/>
              <a:t> </a:t>
            </a:r>
            <a:r>
              <a:rPr lang="da-DK" dirty="0" err="1" smtClean="0"/>
              <a:t>sprat</a:t>
            </a:r>
            <a:endParaRPr lang="da-DK" altLang="da-DK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da-DK" dirty="0" smtClean="0"/>
              <a:t>Individual </a:t>
            </a:r>
            <a:r>
              <a:rPr lang="en-GB" altLang="da-DK" dirty="0"/>
              <a:t>growth is density </a:t>
            </a:r>
            <a:r>
              <a:rPr lang="en-GB" altLang="da-DK" dirty="0" smtClean="0"/>
              <a:t>dependent</a:t>
            </a:r>
            <a:endParaRPr lang="en-GB" altLang="da-DK" dirty="0"/>
          </a:p>
        </p:txBody>
      </p:sp>
    </p:spTree>
    <p:extLst>
      <p:ext uri="{BB962C8B-B14F-4D97-AF65-F5344CB8AC3E}">
        <p14:creationId xmlns:p14="http://schemas.microsoft.com/office/powerpoint/2010/main" val="9640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842571"/>
              </p:ext>
            </p:extLst>
          </p:nvPr>
        </p:nvGraphicFramePr>
        <p:xfrm>
          <a:off x="2874964" y="2606676"/>
          <a:ext cx="6497636" cy="3832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 err="1" smtClean="0"/>
              <a:t>Baltic</a:t>
            </a:r>
            <a:r>
              <a:rPr lang="da-DK" dirty="0" smtClean="0"/>
              <a:t> </a:t>
            </a:r>
            <a:r>
              <a:rPr lang="da-DK" dirty="0" err="1" smtClean="0"/>
              <a:t>sprat</a:t>
            </a:r>
            <a:endParaRPr lang="da-DK" altLang="da-DK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da-DK" dirty="0" smtClean="0"/>
              <a:t>Density-dependent growth</a:t>
            </a:r>
            <a:endParaRPr lang="en-GB" altLang="da-DK" dirty="0"/>
          </a:p>
        </p:txBody>
      </p:sp>
      <p:graphicFrame>
        <p:nvGraphicFramePr>
          <p:cNvPr id="18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12014"/>
              </p:ext>
            </p:extLst>
          </p:nvPr>
        </p:nvGraphicFramePr>
        <p:xfrm>
          <a:off x="1792826" y="2863851"/>
          <a:ext cx="4843974" cy="296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529286"/>
              </p:ext>
            </p:extLst>
          </p:nvPr>
        </p:nvGraphicFramePr>
        <p:xfrm>
          <a:off x="1792826" y="2863851"/>
          <a:ext cx="4843974" cy="296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792826" y="2863851"/>
            <a:ext cx="6904986" cy="2968873"/>
            <a:chOff x="1783301" y="892176"/>
            <a:chExt cx="6904986" cy="2968873"/>
          </a:xfrm>
        </p:grpSpPr>
        <p:graphicFrame>
          <p:nvGraphicFramePr>
            <p:cNvPr id="21" name="Wykres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0876742"/>
                </p:ext>
              </p:extLst>
            </p:nvPr>
          </p:nvGraphicFramePr>
          <p:xfrm>
            <a:off x="7088088" y="1340768"/>
            <a:ext cx="1600199" cy="1752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2" name="Wykres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50949120"/>
                </p:ext>
              </p:extLst>
            </p:nvPr>
          </p:nvGraphicFramePr>
          <p:xfrm>
            <a:off x="1783301" y="892176"/>
            <a:ext cx="4843974" cy="29688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823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102300"/>
              </p:ext>
            </p:extLst>
          </p:nvPr>
        </p:nvGraphicFramePr>
        <p:xfrm>
          <a:off x="1860550" y="2266949"/>
          <a:ext cx="7997825" cy="3496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5350"/>
                <a:gridCol w="2636285"/>
                <a:gridCol w="1926190"/>
              </a:tblGrid>
              <a:tr h="1213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</a:rPr>
                        <a:t>Stock</a:t>
                      </a:r>
                      <a:endParaRPr lang="da-DK" sz="2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</a:rPr>
                        <a:t>ICES 2016 </a:t>
                      </a:r>
                      <a:endParaRPr lang="da-DK" sz="2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</a:rPr>
                        <a:t>Direct calculations</a:t>
                      </a:r>
                      <a:endParaRPr lang="da-DK" sz="2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</a:rPr>
                        <a:t>Cod Icelandic </a:t>
                      </a:r>
                      <a:endParaRPr lang="da-DK" sz="2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da-DK" sz="28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>
                          <a:solidFill>
                            <a:schemeClr val="tx1"/>
                          </a:solidFill>
                          <a:effectLst/>
                        </a:rPr>
                        <a:t>0.70</a:t>
                      </a:r>
                      <a:endParaRPr lang="da-DK" sz="28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12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</a:rPr>
                        <a:t>Cod North Sea</a:t>
                      </a:r>
                      <a:endParaRPr lang="da-DK" sz="2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</a:rPr>
                        <a:t>0.33</a:t>
                      </a:r>
                      <a:endParaRPr lang="da-DK" sz="2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</a:rPr>
                        <a:t>0.70</a:t>
                      </a:r>
                      <a:endParaRPr lang="da-DK" sz="2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>
                    <a:noFill/>
                  </a:tcPr>
                </a:tc>
              </a:tr>
              <a:tr h="412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</a:rPr>
                        <a:t>Cod Northeast Arctic </a:t>
                      </a:r>
                      <a:endParaRPr lang="da-DK" sz="2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</a:rPr>
                        <a:t>0.40</a:t>
                      </a:r>
                      <a:endParaRPr lang="da-DK" sz="2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</a:rPr>
                        <a:t>0.60</a:t>
                      </a:r>
                      <a:endParaRPr lang="da-DK" sz="2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>
                    <a:noFill/>
                  </a:tcPr>
                </a:tc>
              </a:tr>
              <a:tr h="412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</a:rPr>
                        <a:t>Mackerel </a:t>
                      </a:r>
                      <a:endParaRPr lang="da-DK" sz="2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baseline="0" dirty="0">
                          <a:solidFill>
                            <a:schemeClr val="tx1"/>
                          </a:solidFill>
                          <a:effectLst/>
                        </a:rPr>
                        <a:t>0.22</a:t>
                      </a:r>
                      <a:endParaRPr lang="da-DK" sz="2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baseline="0" dirty="0">
                          <a:solidFill>
                            <a:schemeClr val="tx1"/>
                          </a:solidFill>
                          <a:effectLst/>
                        </a:rPr>
                        <a:t>0.40</a:t>
                      </a:r>
                      <a:endParaRPr lang="da-DK" sz="2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>
                    <a:noFill/>
                  </a:tcPr>
                </a:tc>
              </a:tr>
              <a:tr h="412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</a:rPr>
                        <a:t>Sprat Baltic Sea</a:t>
                      </a:r>
                      <a:endParaRPr lang="da-DK" sz="2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baseline="0">
                          <a:solidFill>
                            <a:schemeClr val="tx1"/>
                          </a:solidFill>
                          <a:effectLst/>
                        </a:rPr>
                        <a:t>0.26</a:t>
                      </a:r>
                      <a:endParaRPr lang="da-DK" sz="280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baseline="0" dirty="0">
                          <a:solidFill>
                            <a:schemeClr val="tx1"/>
                          </a:solidFill>
                          <a:effectLst/>
                        </a:rPr>
                        <a:t>0.45</a:t>
                      </a:r>
                      <a:endParaRPr lang="da-DK" sz="28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err="1" smtClean="0"/>
              <a:t>Conclusion</a:t>
            </a:r>
            <a:endParaRPr lang="da-DK" altLang="da-DK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da-DK" dirty="0" smtClean="0"/>
              <a:t>F</a:t>
            </a:r>
            <a:r>
              <a:rPr lang="en-GB" altLang="da-DK" baseline="-25000" dirty="0" smtClean="0"/>
              <a:t>MSY</a:t>
            </a:r>
            <a:r>
              <a:rPr lang="en-GB" altLang="da-DK" dirty="0" smtClean="0"/>
              <a:t> values</a:t>
            </a:r>
            <a:endParaRPr lang="en-GB" altLang="da-DK" dirty="0"/>
          </a:p>
        </p:txBody>
      </p:sp>
    </p:spTree>
    <p:extLst>
      <p:ext uri="{BB962C8B-B14F-4D97-AF65-F5344CB8AC3E}">
        <p14:creationId xmlns:p14="http://schemas.microsoft.com/office/powerpoint/2010/main" val="36477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878" y="10977"/>
            <a:ext cx="12192000" cy="684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74257" y="1651378"/>
            <a:ext cx="313898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da-DK" sz="3600" i="1" dirty="0" smtClean="0">
                <a:latin typeface="Arial Rounded MT Bold" panose="020F0704030504030204" pitchFamily="34" charset="0"/>
              </a:rPr>
              <a:t>Thank you !</a:t>
            </a:r>
            <a:endParaRPr lang="da-DK" sz="36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5"/>
          <p:cNvSpPr>
            <a:spLocks noGrp="1" noChangeArrowheads="1"/>
          </p:cNvSpPr>
          <p:nvPr>
            <p:ph type="title"/>
          </p:nvPr>
        </p:nvSpPr>
        <p:spPr>
          <a:xfrm rot="16200000">
            <a:off x="-811684" y="3017837"/>
            <a:ext cx="6858000" cy="822327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</a:tabLst>
            </a:pPr>
            <a:r>
              <a:rPr lang="en-GB" altLang="da-DK" smtClean="0"/>
              <a:t>A single model realisation</a:t>
            </a:r>
          </a:p>
        </p:txBody>
      </p:sp>
      <p:pic>
        <p:nvPicPr>
          <p:cNvPr id="8195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1" y="275070"/>
            <a:ext cx="5086614" cy="606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025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5700" y="365125"/>
            <a:ext cx="9359900" cy="1325563"/>
          </a:xfrm>
        </p:spPr>
        <p:txBody>
          <a:bodyPr/>
          <a:lstStyle/>
          <a:p>
            <a:r>
              <a:rPr lang="da-DK" dirty="0" smtClean="0"/>
              <a:t>Example – growth 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560" y="1523834"/>
            <a:ext cx="6098740" cy="50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North Sea cod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74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mtClean="0"/>
              <a:t>Growth 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7319" y="1664815"/>
            <a:ext cx="5782207" cy="3047360"/>
          </a:xfr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306963" y="4866272"/>
            <a:ext cx="7642883" cy="5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HG Mincho Light J;MS Mincho;HG " charset="0"/>
                <a:cs typeface="HG Mincho Light J;MS Mincho;HG 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HG Mincho Light J;MS Mincho;HG " charset="0"/>
                <a:cs typeface="HG Mincho Light J;MS Mincho;HG 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HG Mincho Light J;MS Mincho;HG " charset="0"/>
                <a:cs typeface="HG Mincho Light J;MS Mincho;HG 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HG Mincho Light J;MS Mincho;HG " charset="0"/>
                <a:cs typeface="HG Mincho Light J;MS Mincho;HG 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HG Mincho Light J;MS Mincho;HG " charset="0"/>
                <a:cs typeface="HG Mincho Light J;MS Mincho;HG 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HG Mincho Light J;MS Mincho;HG " charset="0"/>
                <a:cs typeface="HG Mincho Light J;MS Mincho;HG 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HG Mincho Light J;MS Mincho;HG " charset="0"/>
                <a:cs typeface="HG Mincho Light J;MS Mincho;HG 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HG Mincho Light J;MS Mincho;HG " charset="0"/>
                <a:cs typeface="HG Mincho Light J;MS Mincho;HG 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HG Mincho Light J;MS Mincho;HG " charset="0"/>
                <a:cs typeface="HG Mincho Light J;MS Mincho;HG " charset="0"/>
              </a:defRPr>
            </a:lvl9pPr>
          </a:lstStyle>
          <a:p>
            <a:r>
              <a:rPr lang="en-GB" altLang="da-DK" sz="1633">
                <a:solidFill>
                  <a:schemeClr val="tx1"/>
                </a:solidFill>
              </a:rPr>
              <a:t>Density dependent growth. The “Year”-parameter from Cook et al. (1999) plotted against total stock biomass (TSB in unit tonnes) for North Sea cod. </a:t>
            </a:r>
            <a:endParaRPr lang="da-DK" altLang="da-DK" sz="16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altLang="da-DK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6652" y="816566"/>
            <a:ext cx="5108217" cy="5501378"/>
          </a:xfrm>
          <a:noFill/>
        </p:spPr>
      </p:pic>
    </p:spTree>
    <p:extLst>
      <p:ext uri="{BB962C8B-B14F-4D97-AF65-F5344CB8AC3E}">
        <p14:creationId xmlns:p14="http://schemas.microsoft.com/office/powerpoint/2010/main" val="7629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mtClean="0"/>
              <a:t>Other input – SR model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a-DK" dirty="0" smtClean="0"/>
              <a:t>From WKMSYREF2</a:t>
            </a:r>
            <a:r>
              <a:rPr lang="en-US" altLang="da-DK" dirty="0"/>
              <a:t> (ICES 2014a)</a:t>
            </a:r>
            <a:r>
              <a:rPr lang="en-GB" altLang="da-DK" dirty="0" smtClean="0"/>
              <a:t>  </a:t>
            </a:r>
            <a:endParaRPr lang="da-DK" altLang="da-DK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44" y="2579312"/>
            <a:ext cx="5030449" cy="400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1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68396"/>
            <a:ext cx="2754775" cy="1889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49" y="1104900"/>
            <a:ext cx="3274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u="sng" dirty="0" smtClean="0"/>
              <a:t>Example:</a:t>
            </a:r>
          </a:p>
          <a:p>
            <a:pPr lvl="1"/>
            <a:endParaRPr lang="da-DK" sz="2400" dirty="0" smtClean="0"/>
          </a:p>
          <a:p>
            <a:pPr lvl="1"/>
            <a:r>
              <a:rPr lang="da-DK" sz="2400" dirty="0" err="1" smtClean="0"/>
              <a:t>Yield</a:t>
            </a:r>
            <a:endParaRPr lang="da-DK" sz="2400" dirty="0" smtClean="0"/>
          </a:p>
          <a:p>
            <a:pPr lvl="1"/>
            <a:r>
              <a:rPr lang="da-DK" sz="2400" dirty="0" smtClean="0"/>
              <a:t>vs </a:t>
            </a:r>
          </a:p>
          <a:p>
            <a:pPr lvl="1"/>
            <a:r>
              <a:rPr lang="da-DK" sz="2400" dirty="0" smtClean="0"/>
              <a:t>Fishing pressure</a:t>
            </a:r>
            <a:endParaRPr lang="da-DK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4528457"/>
            <a:ext cx="223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North Sea cod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951" y="487274"/>
            <a:ext cx="7240877" cy="654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8686</TotalTime>
  <Words>534</Words>
  <Application>Microsoft Office PowerPoint</Application>
  <PresentationFormat>Custom</PresentationFormat>
  <Paragraphs>160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Case studies with specific Density Dependent calculations (PROST-type calculations)</vt:lpstr>
      <vt:lpstr>PROST (PROjections STochastic)</vt:lpstr>
      <vt:lpstr>A single model realisation</vt:lpstr>
      <vt:lpstr>Example – growth </vt:lpstr>
      <vt:lpstr>North Sea cod</vt:lpstr>
      <vt:lpstr>Growth </vt:lpstr>
      <vt:lpstr>PowerPoint Presentation</vt:lpstr>
      <vt:lpstr>Other input – SR model</vt:lpstr>
      <vt:lpstr>PowerPoint Presentation</vt:lpstr>
      <vt:lpstr>Northeast Arctic cod</vt:lpstr>
      <vt:lpstr>Northeast Arctic cod</vt:lpstr>
      <vt:lpstr>PowerPoint Presentation</vt:lpstr>
      <vt:lpstr>Northeast Arctic cod</vt:lpstr>
      <vt:lpstr>Cod at Iceland</vt:lpstr>
      <vt:lpstr>Cod at Iceland</vt:lpstr>
      <vt:lpstr>PowerPoint Presentation</vt:lpstr>
      <vt:lpstr>Northeast Atlantic mackerel</vt:lpstr>
      <vt:lpstr>Density dependent growth</vt:lpstr>
      <vt:lpstr>PowerPoint Presentation</vt:lpstr>
      <vt:lpstr>Baltic sprat</vt:lpstr>
      <vt:lpstr>Baltic sprat</vt:lpstr>
      <vt:lpstr>Baltic sprat</vt:lpstr>
      <vt:lpstr>PowerPoint Presentation</vt:lpstr>
      <vt:lpstr>PowerPoint Presentation</vt:lpstr>
    </vt:vector>
  </TitlesOfParts>
  <Company>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advice on management of fisheries</dc:title>
  <dc:creator>Henrik Sparholt</dc:creator>
  <cp:lastModifiedBy>Rob Van Gemert</cp:lastModifiedBy>
  <cp:revision>236</cp:revision>
  <dcterms:created xsi:type="dcterms:W3CDTF">2016-03-14T10:45:40Z</dcterms:created>
  <dcterms:modified xsi:type="dcterms:W3CDTF">2018-10-10T20:58:26Z</dcterms:modified>
</cp:coreProperties>
</file>