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3" r:id="rId5"/>
    <p:sldId id="262" r:id="rId6"/>
    <p:sldId id="264" r:id="rId7"/>
    <p:sldId id="265" r:id="rId8"/>
    <p:sldId id="266" r:id="rId9"/>
    <p:sldId id="267" r:id="rId10"/>
    <p:sldId id="27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67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0D3CB-B24B-4B3A-B971-9B98FCC91C1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8A7C2-3256-4962-BD5B-34FDB9F92275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6506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8A7C2-3256-4962-BD5B-34FDB9F9227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9079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Talk about the ideas from these papers and illustrate</a:t>
            </a:r>
            <a:r>
              <a:rPr lang="en-CA" baseline="0" dirty="0" smtClean="0"/>
              <a:t> with NEA cod as example -  more interesting than just a repeat of what is in the papers and hopefully a stock that is of more interest to you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8A7C2-3256-4962-BD5B-34FDB9F9227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3349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8A7C2-3256-4962-BD5B-34FDB9F9227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500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8A7C2-3256-4962-BD5B-34FDB9F9227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276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8A7C2-3256-4962-BD5B-34FDB9F92275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823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3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23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488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283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9877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841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74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699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84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000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96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chemeClr val="tx1">
                <a:lumMod val="95000"/>
                <a:lumOff val="5000"/>
              </a:schemeClr>
            </a:gs>
            <a:gs pos="79000">
              <a:srgbClr val="85C2FF"/>
            </a:gs>
            <a:gs pos="98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0AB02-2B4B-4AE3-9121-CB9F772DBCE5}" type="datetimeFigureOut">
              <a:rPr lang="en-CA" smtClean="0"/>
              <a:t>2018-10-09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31DC-A32E-4455-8BE3-C57C5C2AC6C3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748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Varying productivity, FMSY and implications for sustainable levels of fishing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M. Joanne Morgan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2913" y="6273768"/>
            <a:ext cx="3275856" cy="238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3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Some evidence of compensation in RPS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Large variation in both SPR and RPS at low stock size –environmental impact?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Haven’t looked at this but we have found this in other stocks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Potential Population Growth Rate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Potential </a:t>
            </a:r>
            <a:r>
              <a:rPr lang="en-CA" dirty="0">
                <a:solidFill>
                  <a:schemeClr val="bg1"/>
                </a:solidFill>
              </a:rPr>
              <a:t>annual % SSB growth </a:t>
            </a:r>
            <a:r>
              <a:rPr lang="en-CA" dirty="0" smtClean="0">
                <a:solidFill>
                  <a:schemeClr val="bg1"/>
                </a:solidFill>
              </a:rPr>
              <a:t>at </a:t>
            </a:r>
            <a:r>
              <a:rPr lang="en-CA" dirty="0">
                <a:solidFill>
                  <a:schemeClr val="bg1"/>
                </a:solidFill>
              </a:rPr>
              <a:t>F=0 when stock is below the break point of the hockey stick s/r and has a stable age </a:t>
            </a:r>
            <a:r>
              <a:rPr lang="en-CA" dirty="0" smtClean="0">
                <a:solidFill>
                  <a:schemeClr val="bg1"/>
                </a:solidFill>
              </a:rPr>
              <a:t>composition as measure of productivity</a:t>
            </a: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476" y="4293096"/>
            <a:ext cx="3919537" cy="104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90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For a population to grow </a:t>
            </a:r>
            <a:r>
              <a:rPr lang="en-CA" dirty="0">
                <a:solidFill>
                  <a:schemeClr val="bg1"/>
                </a:solidFill>
              </a:rPr>
              <a:t>SPR &gt; 1/RPS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Calculated G0 for 17 years at varying SPR-1/RPS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Determined the relationship between G0 and SPR-1/RPS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Used this relationship to estimate G0 for all years to see how much productivity has varied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088" y="1052736"/>
            <a:ext cx="4392488" cy="4464496"/>
          </a:xfrm>
        </p:spPr>
        <p:txBody>
          <a:bodyPr>
            <a:normAutofit fontScale="62500" lnSpcReduction="20000"/>
          </a:bodyPr>
          <a:lstStyle/>
          <a:p>
            <a:endParaRPr lang="en-C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400" dirty="0" smtClean="0">
                <a:solidFill>
                  <a:schemeClr val="bg1"/>
                </a:solidFill>
              </a:rPr>
              <a:t>GAM</a:t>
            </a:r>
          </a:p>
          <a:p>
            <a:pPr marL="0" indent="0">
              <a:buNone/>
            </a:pPr>
            <a:r>
              <a:rPr lang="en-CA" sz="3400" dirty="0" smtClean="0">
                <a:solidFill>
                  <a:schemeClr val="bg1"/>
                </a:solidFill>
              </a:rPr>
              <a:t>Family</a:t>
            </a:r>
            <a:r>
              <a:rPr lang="en-CA" sz="3400" dirty="0">
                <a:solidFill>
                  <a:schemeClr val="bg1"/>
                </a:solidFill>
              </a:rPr>
              <a:t>: </a:t>
            </a:r>
            <a:r>
              <a:rPr lang="en-CA" sz="3400" dirty="0" err="1">
                <a:solidFill>
                  <a:schemeClr val="bg1"/>
                </a:solidFill>
              </a:rPr>
              <a:t>gaussian</a:t>
            </a:r>
            <a:r>
              <a:rPr lang="en-CA" sz="3400" dirty="0">
                <a:solidFill>
                  <a:schemeClr val="bg1"/>
                </a:solidFill>
              </a:rPr>
              <a:t> </a:t>
            </a:r>
            <a:br>
              <a:rPr lang="en-CA" sz="3400" dirty="0">
                <a:solidFill>
                  <a:schemeClr val="bg1"/>
                </a:solidFill>
              </a:rPr>
            </a:br>
            <a:r>
              <a:rPr lang="en-CA" sz="3400" dirty="0">
                <a:solidFill>
                  <a:schemeClr val="bg1"/>
                </a:solidFill>
              </a:rPr>
              <a:t>Link function: identity </a:t>
            </a:r>
            <a:br>
              <a:rPr lang="en-CA" sz="3400" dirty="0">
                <a:solidFill>
                  <a:schemeClr val="bg1"/>
                </a:solidFill>
              </a:rPr>
            </a:br>
            <a:r>
              <a:rPr lang="en-CA" sz="3400" dirty="0">
                <a:solidFill>
                  <a:schemeClr val="bg1"/>
                </a:solidFill>
              </a:rPr>
              <a:t/>
            </a:r>
            <a:br>
              <a:rPr lang="en-CA" sz="3400" dirty="0">
                <a:solidFill>
                  <a:schemeClr val="bg1"/>
                </a:solidFill>
              </a:rPr>
            </a:br>
            <a:r>
              <a:rPr lang="en-CA" sz="3400" dirty="0">
                <a:solidFill>
                  <a:schemeClr val="bg1"/>
                </a:solidFill>
              </a:rPr>
              <a:t>Formula:</a:t>
            </a:r>
            <a:br>
              <a:rPr lang="en-CA" sz="3400" dirty="0">
                <a:solidFill>
                  <a:schemeClr val="bg1"/>
                </a:solidFill>
              </a:rPr>
            </a:br>
            <a:r>
              <a:rPr lang="en-CA" sz="3400" dirty="0">
                <a:solidFill>
                  <a:schemeClr val="bg1"/>
                </a:solidFill>
              </a:rPr>
              <a:t>G ~ s(diff)  </a:t>
            </a:r>
          </a:p>
          <a:p>
            <a:pPr marL="0" indent="0">
              <a:buNone/>
            </a:pPr>
            <a:endParaRPr lang="en-CA" sz="3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400" dirty="0" smtClean="0">
                <a:solidFill>
                  <a:schemeClr val="bg1"/>
                </a:solidFill>
              </a:rPr>
              <a:t>𝛿 </a:t>
            </a:r>
            <a:r>
              <a:rPr lang="en-CA" sz="3400" dirty="0">
                <a:solidFill>
                  <a:schemeClr val="bg1"/>
                </a:solidFill>
              </a:rPr>
              <a:t>𝑖𝑠 𝑆𝑃𝑅−1/𝑅𝑃𝑆 or diff</a:t>
            </a:r>
            <a:br>
              <a:rPr lang="en-CA" sz="3400" dirty="0">
                <a:solidFill>
                  <a:schemeClr val="bg1"/>
                </a:solidFill>
              </a:rPr>
            </a:br>
            <a:r>
              <a:rPr lang="en-CA" sz="3400" dirty="0">
                <a:solidFill>
                  <a:schemeClr val="bg1"/>
                </a:solidFill>
              </a:rPr>
              <a:t/>
            </a:r>
            <a:br>
              <a:rPr lang="en-CA" sz="3400" dirty="0">
                <a:solidFill>
                  <a:schemeClr val="bg1"/>
                </a:solidFill>
              </a:rPr>
            </a:br>
            <a:r>
              <a:rPr lang="en-CA" sz="3400" dirty="0">
                <a:solidFill>
                  <a:schemeClr val="bg1"/>
                </a:solidFill>
              </a:rPr>
              <a:t>Approximate significance of </a:t>
            </a:r>
          </a:p>
          <a:p>
            <a:pPr marL="0" indent="0">
              <a:buNone/>
            </a:pPr>
            <a:r>
              <a:rPr lang="en-CA" sz="3400" dirty="0">
                <a:solidFill>
                  <a:schemeClr val="bg1"/>
                </a:solidFill>
              </a:rPr>
              <a:t>smooth </a:t>
            </a:r>
            <a:r>
              <a:rPr lang="en-CA" sz="3400" dirty="0" smtClean="0">
                <a:solidFill>
                  <a:schemeClr val="bg1"/>
                </a:solidFill>
              </a:rPr>
              <a:t>terms</a:t>
            </a:r>
          </a:p>
          <a:p>
            <a:pPr marL="457200" lvl="1" indent="0">
              <a:buNone/>
            </a:pPr>
            <a:r>
              <a:rPr lang="en-CA" sz="3400" dirty="0" smtClean="0">
                <a:solidFill>
                  <a:schemeClr val="bg1"/>
                </a:solidFill>
              </a:rPr>
              <a:t>	</a:t>
            </a:r>
            <a:r>
              <a:rPr lang="en-CA" sz="3400" dirty="0" err="1" smtClean="0">
                <a:solidFill>
                  <a:schemeClr val="bg1"/>
                </a:solidFill>
              </a:rPr>
              <a:t>edf</a:t>
            </a:r>
            <a:r>
              <a:rPr lang="en-CA" sz="3400" dirty="0" smtClean="0">
                <a:solidFill>
                  <a:schemeClr val="bg1"/>
                </a:solidFill>
              </a:rPr>
              <a:t> 	F     p-value</a:t>
            </a:r>
            <a:endParaRPr lang="en-CA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sz="3400" dirty="0">
                <a:solidFill>
                  <a:schemeClr val="bg1"/>
                </a:solidFill>
              </a:rPr>
              <a:t>s(diff) 1.125  </a:t>
            </a:r>
            <a:r>
              <a:rPr lang="en-CA" sz="3400" dirty="0" smtClean="0">
                <a:solidFill>
                  <a:schemeClr val="bg1"/>
                </a:solidFill>
              </a:rPr>
              <a:t>8.336  </a:t>
            </a:r>
            <a:r>
              <a:rPr lang="en-CA" sz="3400" dirty="0">
                <a:solidFill>
                  <a:schemeClr val="bg1"/>
                </a:solidFill>
              </a:rPr>
              <a:t>0.0106</a:t>
            </a:r>
            <a:endParaRPr lang="en-CA" sz="3400" dirty="0" smtClean="0">
              <a:solidFill>
                <a:schemeClr val="bg1"/>
              </a:solidFill>
            </a:endParaRPr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595386"/>
              </p:ext>
            </p:extLst>
          </p:nvPr>
        </p:nvGraphicFramePr>
        <p:xfrm>
          <a:off x="395536" y="1124744"/>
          <a:ext cx="4791075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Acrobat Document" r:id="rId3" imgW="4790911" imgH="4791051" progId="AcroExch.Document.DC">
                  <p:embed/>
                </p:oleObj>
              </mc:Choice>
              <mc:Fallback>
                <p:oleObj name="Acrobat Document" r:id="rId3" imgW="4790911" imgH="479105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1124744"/>
                        <a:ext cx="4791075" cy="479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57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6264696" cy="495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04248" y="404664"/>
            <a:ext cx="20882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>
                <a:solidFill>
                  <a:schemeClr val="bg1"/>
                </a:solidFill>
              </a:rPr>
              <a:t>Potential growth rate varied from 0.14 to 0.42</a:t>
            </a:r>
          </a:p>
          <a:p>
            <a:endParaRPr lang="en-CA" sz="2400" dirty="0">
              <a:solidFill>
                <a:schemeClr val="bg1"/>
              </a:solidFill>
            </a:endParaRPr>
          </a:p>
          <a:p>
            <a:r>
              <a:rPr lang="en-CA" sz="2400" dirty="0" smtClean="0">
                <a:solidFill>
                  <a:schemeClr val="bg1"/>
                </a:solidFill>
              </a:rPr>
              <a:t>Unlike many stocks NEA cod did not have any years when the stock would have declined even without fishing</a:t>
            </a:r>
            <a:endParaRPr lang="en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3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6098507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836712"/>
            <a:ext cx="230425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bg1"/>
                </a:solidFill>
              </a:rPr>
              <a:t>May be some compensation – at least at high SSB</a:t>
            </a:r>
          </a:p>
          <a:p>
            <a:r>
              <a:rPr lang="en-CA" sz="2800" dirty="0" smtClean="0">
                <a:solidFill>
                  <a:schemeClr val="bg1"/>
                </a:solidFill>
              </a:rPr>
              <a:t>-this means very large SSB has low productivity</a:t>
            </a:r>
          </a:p>
          <a:p>
            <a:r>
              <a:rPr lang="en-CA" sz="2800" dirty="0" smtClean="0">
                <a:solidFill>
                  <a:schemeClr val="bg1"/>
                </a:solidFill>
              </a:rPr>
              <a:t>- at low stock size both high and low G0</a:t>
            </a:r>
            <a:endParaRPr lang="en-C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Productivity varies a lot in NEA cod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May be compensatory at least at high SSB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What are the consequences for sustainable levels of fishing?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909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Calculated FMSY using parameters for the highest G0 (1988) and lowest G0 (2013)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Starting with the same population numbers at age fished with the 2 FMSY on the population with either the high or low levels of productivity 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4536504" cy="650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96136" y="1628800"/>
            <a:ext cx="25202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Population decline of 60% in 10 years if productivity is low and F is high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And only 20% of what it would have been fishing at low F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5769044" cy="4262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4288" y="1772816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BUT if fish at low F when productivity high great loss in yield 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0595"/>
            <a:ext cx="7767637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morganj\Desktop\ScreenHunter_50 Sep. 16 11.0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7" y="2171761"/>
            <a:ext cx="7776865" cy="64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organj\Desktop\ScreenHunter_43 Jan. 16 13.0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36912"/>
            <a:ext cx="5681272" cy="2307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morganj\awork\compensatory dynamics\G0\FMSY symposium  talk\ScreenHunter_61 Oct. 01 13.3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347" y="4524567"/>
            <a:ext cx="5531371" cy="235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Conclusions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Productivity highly variable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This results in variation in levels of sustainable fishing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If this is not accounted for it can result in stock decline or lost fishing opportunities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Some of the variation may be compensatory which will result in lower productivity at high stock size 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These higher SSB may be able to sustain higher F for </a:t>
            </a:r>
            <a:r>
              <a:rPr lang="en-CA" smtClean="0">
                <a:solidFill>
                  <a:schemeClr val="bg1"/>
                </a:solidFill>
              </a:rPr>
              <a:t>some (short</a:t>
            </a:r>
            <a:r>
              <a:rPr lang="en-CA" dirty="0">
                <a:solidFill>
                  <a:schemeClr val="bg1"/>
                </a:solidFill>
              </a:rPr>
              <a:t>) </a:t>
            </a:r>
            <a:r>
              <a:rPr lang="en-CA" dirty="0" smtClean="0">
                <a:solidFill>
                  <a:schemeClr val="bg1"/>
                </a:solidFill>
              </a:rPr>
              <a:t>period of time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Biggest problem is when stock size is low and so is productivity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NEED TO ADJUST F REFERENCE POINTS FOR PRODUCTIVITY (requires biology) AND STOCK SIZE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5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>
                <a:solidFill>
                  <a:schemeClr val="bg1"/>
                </a:solidFill>
              </a:rPr>
              <a:t>Components of productivity </a:t>
            </a:r>
          </a:p>
          <a:p>
            <a:pPr lvl="1"/>
            <a:r>
              <a:rPr lang="en-CA" sz="3600" dirty="0">
                <a:solidFill>
                  <a:schemeClr val="bg1"/>
                </a:solidFill>
              </a:rPr>
              <a:t>Growth (weight at age)</a:t>
            </a:r>
          </a:p>
          <a:p>
            <a:pPr lvl="1"/>
            <a:r>
              <a:rPr lang="en-CA" sz="3600" dirty="0">
                <a:solidFill>
                  <a:schemeClr val="bg1"/>
                </a:solidFill>
              </a:rPr>
              <a:t>Maturity</a:t>
            </a:r>
          </a:p>
          <a:p>
            <a:pPr lvl="1"/>
            <a:r>
              <a:rPr lang="en-CA" sz="3600" dirty="0">
                <a:solidFill>
                  <a:schemeClr val="bg1"/>
                </a:solidFill>
              </a:rPr>
              <a:t>Recruitment</a:t>
            </a:r>
          </a:p>
          <a:p>
            <a:pPr lvl="1"/>
            <a:r>
              <a:rPr lang="en-CA" sz="3600" dirty="0" smtClean="0">
                <a:solidFill>
                  <a:schemeClr val="bg1"/>
                </a:solidFill>
              </a:rPr>
              <a:t>Mortality</a:t>
            </a:r>
            <a:endParaRPr lang="en-CA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These determine </a:t>
            </a:r>
            <a:r>
              <a:rPr lang="en-CA" dirty="0" err="1" smtClean="0"/>
              <a:t>Spawner</a:t>
            </a:r>
            <a:r>
              <a:rPr lang="en-CA" dirty="0" smtClean="0"/>
              <a:t> per Recruit and  Recruits per </a:t>
            </a:r>
            <a:r>
              <a:rPr lang="en-CA" dirty="0" err="1" smtClean="0"/>
              <a:t>Spawner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778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FFFF00"/>
                </a:solidFill>
              </a:rPr>
              <a:t>Together RPS and SPR completely define stock </a:t>
            </a:r>
            <a:r>
              <a:rPr lang="en-CA" dirty="0" smtClean="0">
                <a:solidFill>
                  <a:srgbClr val="FFFF00"/>
                </a:solidFill>
              </a:rPr>
              <a:t>productivity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These can vary as a result of compensation and/or environmental variation</a:t>
            </a:r>
            <a:endParaRPr lang="en-CA" dirty="0">
              <a:solidFill>
                <a:srgbClr val="FFFF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673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RPS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mortality from egg to recruit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number of eggs per </a:t>
            </a:r>
            <a:r>
              <a:rPr lang="en-CA" dirty="0" err="1" smtClean="0">
                <a:solidFill>
                  <a:schemeClr val="bg1"/>
                </a:solidFill>
              </a:rPr>
              <a:t>spawner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chemeClr val="bg1"/>
                </a:solidFill>
              </a:rPr>
              <a:t>SPR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proportion mature at age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growth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fecundity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mortality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NEA cod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Use an example to show the variation in SPR and RPS – is there compensation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How this translates into variation in productivity 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What is the impact on how much fishing a population can sustain</a:t>
            </a:r>
            <a:endParaRPr lang="en-CA" dirty="0">
              <a:solidFill>
                <a:schemeClr val="bg1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65104"/>
            <a:ext cx="3840163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542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4032448" cy="622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1268760"/>
            <a:ext cx="3312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>
                <a:solidFill>
                  <a:schemeClr val="bg1"/>
                </a:solidFill>
              </a:rPr>
              <a:t>Both SPR (at F=0) and RPS have varied greatly in NEA cod</a:t>
            </a:r>
            <a:endParaRPr lang="en-CA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6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Compensatory?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776" y="1124744"/>
            <a:ext cx="2304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bg1"/>
                </a:solidFill>
              </a:rPr>
              <a:t>Perhaps not for SPR</a:t>
            </a:r>
          </a:p>
          <a:p>
            <a:endParaRPr lang="en-CA" sz="2800" dirty="0">
              <a:solidFill>
                <a:schemeClr val="bg1"/>
              </a:solidFill>
            </a:endParaRPr>
          </a:p>
          <a:p>
            <a:r>
              <a:rPr lang="en-CA" sz="2800" dirty="0" smtClean="0">
                <a:solidFill>
                  <a:schemeClr val="bg1"/>
                </a:solidFill>
              </a:rPr>
              <a:t>We have found it to be an important component of compensation in other stocks</a:t>
            </a:r>
            <a:endParaRPr lang="en-CA" sz="2800" dirty="0">
              <a:solidFill>
                <a:schemeClr val="bg1"/>
              </a:solidFill>
            </a:endParaRP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5661567" cy="45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54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Compensatory?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76256" y="1988840"/>
            <a:ext cx="22677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chemeClr val="bg1"/>
                </a:solidFill>
              </a:rPr>
              <a:t>There is some evidence of compensation in RPS –  especially clear at high SSB</a:t>
            </a:r>
          </a:p>
          <a:p>
            <a:endParaRPr lang="en-CA" sz="2800" dirty="0">
              <a:solidFill>
                <a:schemeClr val="bg1"/>
              </a:solidFill>
            </a:endParaRP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60"/>
            <a:ext cx="5832648" cy="4487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8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570</Words>
  <Application>Microsoft Office PowerPoint</Application>
  <PresentationFormat>Skærmshow (4:3)</PresentationFormat>
  <Paragraphs>74</Paragraphs>
  <Slides>20</Slides>
  <Notes>5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Office Theme</vt:lpstr>
      <vt:lpstr>Acrobat Document</vt:lpstr>
      <vt:lpstr>Varying productivity, FMSY and implications for sustainable levels of fishing</vt:lpstr>
      <vt:lpstr>PowerPoint-præsentation</vt:lpstr>
      <vt:lpstr>PowerPoint-præsentation</vt:lpstr>
      <vt:lpstr>PowerPoint-præsentation</vt:lpstr>
      <vt:lpstr>PowerPoint-præsentation</vt:lpstr>
      <vt:lpstr>NEA cod</vt:lpstr>
      <vt:lpstr>PowerPoint-præsentation</vt:lpstr>
      <vt:lpstr>Compensatory?</vt:lpstr>
      <vt:lpstr>Compensatory?</vt:lpstr>
      <vt:lpstr>PowerPoint-præsentation</vt:lpstr>
      <vt:lpstr>Potential Population Growth Rate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Conclusions</vt:lpstr>
    </vt:vector>
  </TitlesOfParts>
  <Company>DFO-MPO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DFO-MPO</dc:creator>
  <cp:lastModifiedBy>Camilla Bauner - SOS Børnebyerne</cp:lastModifiedBy>
  <cp:revision>100</cp:revision>
  <dcterms:created xsi:type="dcterms:W3CDTF">2017-01-16T16:31:30Z</dcterms:created>
  <dcterms:modified xsi:type="dcterms:W3CDTF">2018-10-09T17:34:40Z</dcterms:modified>
</cp:coreProperties>
</file>