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16" r:id="rId3"/>
    <p:sldId id="320" r:id="rId4"/>
    <p:sldId id="319" r:id="rId5"/>
    <p:sldId id="269" r:id="rId6"/>
    <p:sldId id="298" r:id="rId7"/>
    <p:sldId id="326" r:id="rId8"/>
    <p:sldId id="331" r:id="rId9"/>
    <p:sldId id="324" r:id="rId10"/>
    <p:sldId id="308" r:id="rId11"/>
    <p:sldId id="312" r:id="rId12"/>
    <p:sldId id="328" r:id="rId13"/>
    <p:sldId id="330" r:id="rId14"/>
    <p:sldId id="300" r:id="rId15"/>
    <p:sldId id="325" r:id="rId16"/>
    <p:sldId id="323" r:id="rId17"/>
    <p:sldId id="327" r:id="rId18"/>
    <p:sldId id="321" r:id="rId19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Styl z motywem 1 — Ak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99234" autoAdjust="0"/>
  </p:normalViewPr>
  <p:slideViewPr>
    <p:cSldViewPr>
      <p:cViewPr varScale="1">
        <p:scale>
          <a:sx n="75" d="100"/>
          <a:sy n="75" d="100"/>
        </p:scale>
        <p:origin x="87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32340214229978"/>
          <c:y val="3.7763672398093098E-2"/>
          <c:w val="0.81851103071575515"/>
          <c:h val="0.80490063742032247"/>
        </c:manualLayout>
      </c:layout>
      <c:scatterChart>
        <c:scatterStyle val="lineMarker"/>
        <c:varyColors val="0"/>
        <c:ser>
          <c:idx val="0"/>
          <c:order val="0"/>
          <c:tx>
            <c:strRef>
              <c:f>'[spr XSA 2013.xlsx]WECA'!$AA$7</c:f>
              <c:strCache>
                <c:ptCount val="1"/>
                <c:pt idx="0">
                  <c:v>relative weight observation</c:v>
                </c:pt>
              </c:strCache>
            </c:strRef>
          </c:tx>
          <c:spPr>
            <a:ln w="28575">
              <a:noFill/>
            </a:ln>
          </c:spPr>
          <c:xVal>
            <c:numRef>
              <c:f>'[spr XSA 2013.xlsx]WECA'!$V$8:$V$46</c:f>
              <c:numCache>
                <c:formatCode>General</c:formatCode>
                <c:ptCount val="39"/>
                <c:pt idx="0">
                  <c:v>126348</c:v>
                </c:pt>
                <c:pt idx="1">
                  <c:v>93920</c:v>
                </c:pt>
                <c:pt idx="2">
                  <c:v>56862</c:v>
                </c:pt>
                <c:pt idx="3">
                  <c:v>146775</c:v>
                </c:pt>
                <c:pt idx="4">
                  <c:v>97417</c:v>
                </c:pt>
                <c:pt idx="5">
                  <c:v>50706</c:v>
                </c:pt>
                <c:pt idx="6">
                  <c:v>33865</c:v>
                </c:pt>
                <c:pt idx="7">
                  <c:v>21022</c:v>
                </c:pt>
                <c:pt idx="8">
                  <c:v>37062</c:v>
                </c:pt>
                <c:pt idx="9">
                  <c:v>30279</c:v>
                </c:pt>
                <c:pt idx="10">
                  <c:v>74495</c:v>
                </c:pt>
                <c:pt idx="11">
                  <c:v>63597</c:v>
                </c:pt>
                <c:pt idx="12">
                  <c:v>56787</c:v>
                </c:pt>
                <c:pt idx="13">
                  <c:v>40718</c:v>
                </c:pt>
                <c:pt idx="14">
                  <c:v>43937</c:v>
                </c:pt>
                <c:pt idx="15">
                  <c:v>32630</c:v>
                </c:pt>
                <c:pt idx="16">
                  <c:v>44295</c:v>
                </c:pt>
                <c:pt idx="17">
                  <c:v>62683</c:v>
                </c:pt>
                <c:pt idx="18">
                  <c:v>81860</c:v>
                </c:pt>
                <c:pt idx="19">
                  <c:v>124275</c:v>
                </c:pt>
                <c:pt idx="20">
                  <c:v>144912</c:v>
                </c:pt>
                <c:pt idx="21">
                  <c:v>136158</c:v>
                </c:pt>
                <c:pt idx="22">
                  <c:v>271065</c:v>
                </c:pt>
                <c:pt idx="23">
                  <c:v>283968</c:v>
                </c:pt>
                <c:pt idx="24">
                  <c:v>200799</c:v>
                </c:pt>
                <c:pt idx="25">
                  <c:v>223000</c:v>
                </c:pt>
                <c:pt idx="26">
                  <c:v>158265</c:v>
                </c:pt>
                <c:pt idx="27">
                  <c:v>151782</c:v>
                </c:pt>
                <c:pt idx="28">
                  <c:v>118622</c:v>
                </c:pt>
                <c:pt idx="29">
                  <c:v>93118</c:v>
                </c:pt>
                <c:pt idx="30">
                  <c:v>136851</c:v>
                </c:pt>
                <c:pt idx="31">
                  <c:v>230037</c:v>
                </c:pt>
                <c:pt idx="32">
                  <c:v>162933</c:v>
                </c:pt>
                <c:pt idx="33">
                  <c:v>139271</c:v>
                </c:pt>
                <c:pt idx="34">
                  <c:v>143714</c:v>
                </c:pt>
                <c:pt idx="35">
                  <c:v>123694</c:v>
                </c:pt>
                <c:pt idx="36">
                  <c:v>189498</c:v>
                </c:pt>
                <c:pt idx="37">
                  <c:v>121303</c:v>
                </c:pt>
                <c:pt idx="38">
                  <c:v>105591</c:v>
                </c:pt>
              </c:numCache>
            </c:numRef>
          </c:xVal>
          <c:yVal>
            <c:numRef>
              <c:f>'[spr XSA 2013.xlsx]WECA'!$AA$8:$AA$46</c:f>
              <c:numCache>
                <c:formatCode>0.00</c:formatCode>
                <c:ptCount val="39"/>
                <c:pt idx="0">
                  <c:v>0.84471776824473666</c:v>
                </c:pt>
                <c:pt idx="1">
                  <c:v>0.85913526627490666</c:v>
                </c:pt>
                <c:pt idx="2">
                  <c:v>0.86878141992348135</c:v>
                </c:pt>
                <c:pt idx="3">
                  <c:v>0.90394757396921643</c:v>
                </c:pt>
                <c:pt idx="4">
                  <c:v>0.87065320346905195</c:v>
                </c:pt>
                <c:pt idx="5">
                  <c:v>0.92211830607494172</c:v>
                </c:pt>
                <c:pt idx="6">
                  <c:v>0.92368033681302475</c:v>
                </c:pt>
                <c:pt idx="7">
                  <c:v>1.029632968904751</c:v>
                </c:pt>
                <c:pt idx="8">
                  <c:v>0.9975009932521629</c:v>
                </c:pt>
                <c:pt idx="9">
                  <c:v>1.0461086174933734</c:v>
                </c:pt>
                <c:pt idx="10">
                  <c:v>0.96439797818171602</c:v>
                </c:pt>
                <c:pt idx="11">
                  <c:v>0.9339858100981171</c:v>
                </c:pt>
                <c:pt idx="12">
                  <c:v>0.93311535041227844</c:v>
                </c:pt>
                <c:pt idx="13">
                  <c:v>0.95070156844215625</c:v>
                </c:pt>
                <c:pt idx="14">
                  <c:v>0.9040635268752345</c:v>
                </c:pt>
                <c:pt idx="15">
                  <c:v>1.0259145961921694</c:v>
                </c:pt>
                <c:pt idx="16">
                  <c:v>1.036681315480082</c:v>
                </c:pt>
                <c:pt idx="17">
                  <c:v>1</c:v>
                </c:pt>
                <c:pt idx="18">
                  <c:v>1.0179184570807518</c:v>
                </c:pt>
                <c:pt idx="19">
                  <c:v>0.93476807131302231</c:v>
                </c:pt>
                <c:pt idx="20">
                  <c:v>0.87028189830815295</c:v>
                </c:pt>
                <c:pt idx="21">
                  <c:v>0.81765172176937451</c:v>
                </c:pt>
                <c:pt idx="22">
                  <c:v>0.7139165910472336</c:v>
                </c:pt>
                <c:pt idx="23">
                  <c:v>0.67311492537461626</c:v>
                </c:pt>
                <c:pt idx="24">
                  <c:v>0.61462234611447708</c:v>
                </c:pt>
                <c:pt idx="25">
                  <c:v>0.6139282562679621</c:v>
                </c:pt>
                <c:pt idx="26">
                  <c:v>0.72473326509180447</c:v>
                </c:pt>
                <c:pt idx="27">
                  <c:v>0.69932846086158362</c:v>
                </c:pt>
                <c:pt idx="28">
                  <c:v>0.69011994195342985</c:v>
                </c:pt>
                <c:pt idx="29">
                  <c:v>0.68654029782590542</c:v>
                </c:pt>
                <c:pt idx="30">
                  <c:v>0.668260119683873</c:v>
                </c:pt>
                <c:pt idx="31">
                  <c:v>0.63365929178485969</c:v>
                </c:pt>
                <c:pt idx="32">
                  <c:v>0.62333317597741345</c:v>
                </c:pt>
                <c:pt idx="33">
                  <c:v>0.61774145321421969</c:v>
                </c:pt>
                <c:pt idx="34">
                  <c:v>0.66442919958528812</c:v>
                </c:pt>
                <c:pt idx="35">
                  <c:v>0.68622180551661327</c:v>
                </c:pt>
                <c:pt idx="36">
                  <c:v>0.65799114154372274</c:v>
                </c:pt>
                <c:pt idx="37">
                  <c:v>0.68376410699024393</c:v>
                </c:pt>
                <c:pt idx="38">
                  <c:v>0.72618605680440107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62A-4B36-8869-F7DD268A4A96}"/>
            </c:ext>
          </c:extLst>
        </c:ser>
        <c:ser>
          <c:idx val="1"/>
          <c:order val="1"/>
          <c:tx>
            <c:strRef>
              <c:f>'[spr XSA 2013.xlsx]WECA'!$X$7</c:f>
              <c:strCache>
                <c:ptCount val="1"/>
                <c:pt idx="0">
                  <c:v>relative weight model</c:v>
                </c:pt>
              </c:strCache>
            </c:strRef>
          </c:tx>
          <c:spPr>
            <a:ln w="28575"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xVal>
            <c:numRef>
              <c:f>'[spr XSA 2013.xlsx]WECA'!$Y$73:$Y$111</c:f>
              <c:numCache>
                <c:formatCode>General</c:formatCode>
                <c:ptCount val="39"/>
                <c:pt idx="0">
                  <c:v>21022</c:v>
                </c:pt>
                <c:pt idx="1">
                  <c:v>30279</c:v>
                </c:pt>
                <c:pt idx="2">
                  <c:v>32630</c:v>
                </c:pt>
                <c:pt idx="3">
                  <c:v>33865</c:v>
                </c:pt>
                <c:pt idx="4">
                  <c:v>37062</c:v>
                </c:pt>
                <c:pt idx="5">
                  <c:v>40718</c:v>
                </c:pt>
                <c:pt idx="6">
                  <c:v>43937</c:v>
                </c:pt>
                <c:pt idx="7">
                  <c:v>44295</c:v>
                </c:pt>
                <c:pt idx="8">
                  <c:v>50706</c:v>
                </c:pt>
                <c:pt idx="9">
                  <c:v>56787</c:v>
                </c:pt>
                <c:pt idx="10">
                  <c:v>56862</c:v>
                </c:pt>
                <c:pt idx="11">
                  <c:v>62683</c:v>
                </c:pt>
                <c:pt idx="12">
                  <c:v>63597</c:v>
                </c:pt>
                <c:pt idx="13">
                  <c:v>74495</c:v>
                </c:pt>
                <c:pt idx="14">
                  <c:v>81860</c:v>
                </c:pt>
                <c:pt idx="15">
                  <c:v>93118</c:v>
                </c:pt>
                <c:pt idx="16">
                  <c:v>93920</c:v>
                </c:pt>
                <c:pt idx="17">
                  <c:v>97417</c:v>
                </c:pt>
                <c:pt idx="18">
                  <c:v>105591</c:v>
                </c:pt>
                <c:pt idx="19">
                  <c:v>118622</c:v>
                </c:pt>
                <c:pt idx="20">
                  <c:v>121303</c:v>
                </c:pt>
                <c:pt idx="21">
                  <c:v>123694</c:v>
                </c:pt>
                <c:pt idx="22">
                  <c:v>124275</c:v>
                </c:pt>
                <c:pt idx="23">
                  <c:v>126348</c:v>
                </c:pt>
                <c:pt idx="24">
                  <c:v>136158</c:v>
                </c:pt>
                <c:pt idx="25">
                  <c:v>136851</c:v>
                </c:pt>
                <c:pt idx="26">
                  <c:v>139271</c:v>
                </c:pt>
                <c:pt idx="27">
                  <c:v>143714</c:v>
                </c:pt>
                <c:pt idx="28">
                  <c:v>144912</c:v>
                </c:pt>
                <c:pt idx="29">
                  <c:v>146775</c:v>
                </c:pt>
                <c:pt idx="30">
                  <c:v>151782</c:v>
                </c:pt>
                <c:pt idx="31">
                  <c:v>158265</c:v>
                </c:pt>
                <c:pt idx="32">
                  <c:v>162933</c:v>
                </c:pt>
                <c:pt idx="33">
                  <c:v>189498</c:v>
                </c:pt>
                <c:pt idx="34">
                  <c:v>200799</c:v>
                </c:pt>
                <c:pt idx="35">
                  <c:v>223000</c:v>
                </c:pt>
                <c:pt idx="36">
                  <c:v>230037</c:v>
                </c:pt>
                <c:pt idx="37">
                  <c:v>271065</c:v>
                </c:pt>
                <c:pt idx="38">
                  <c:v>283968</c:v>
                </c:pt>
              </c:numCache>
            </c:numRef>
          </c:xVal>
          <c:yVal>
            <c:numRef>
              <c:f>'[spr XSA 2013.xlsx]WECA'!$AA$73:$AA$111</c:f>
              <c:numCache>
                <c:formatCode>General</c:formatCode>
                <c:ptCount val="39"/>
                <c:pt idx="0">
                  <c:v>1.0139845483010674</c:v>
                </c:pt>
                <c:pt idx="1">
                  <c:v>0.98768825672505878</c:v>
                </c:pt>
                <c:pt idx="2">
                  <c:v>0.98122555096184971</c:v>
                </c:pt>
                <c:pt idx="3">
                  <c:v>0.97786440432867616</c:v>
                </c:pt>
                <c:pt idx="4">
                  <c:v>0.96926954336062643</c:v>
                </c:pt>
                <c:pt idx="5">
                  <c:v>0.95962404018370429</c:v>
                </c:pt>
                <c:pt idx="6">
                  <c:v>0.95128900211972867</c:v>
                </c:pt>
                <c:pt idx="7">
                  <c:v>0.95037096196724968</c:v>
                </c:pt>
                <c:pt idx="8">
                  <c:v>0.93422574878768738</c:v>
                </c:pt>
                <c:pt idx="9">
                  <c:v>0.91941048783104307</c:v>
                </c:pt>
                <c:pt idx="10">
                  <c:v>0.91923069670548174</c:v>
                </c:pt>
                <c:pt idx="11">
                  <c:v>0.9054878169981958</c:v>
                </c:pt>
                <c:pt idx="12">
                  <c:v>0.90336718098920454</c:v>
                </c:pt>
                <c:pt idx="13">
                  <c:v>0.87882646360215277</c:v>
                </c:pt>
                <c:pt idx="14">
                  <c:v>0.86298296406632302</c:v>
                </c:pt>
                <c:pt idx="15">
                  <c:v>0.83983927100416578</c:v>
                </c:pt>
                <c:pt idx="16">
                  <c:v>0.83823783046004219</c:v>
                </c:pt>
                <c:pt idx="17">
                  <c:v>0.83132577599755941</c:v>
                </c:pt>
                <c:pt idx="18">
                  <c:v>0.81560553996513585</c:v>
                </c:pt>
                <c:pt idx="19">
                  <c:v>0.79173774612473724</c:v>
                </c:pt>
                <c:pt idx="20">
                  <c:v>0.78699941301799614</c:v>
                </c:pt>
                <c:pt idx="21">
                  <c:v>0.78282120956119361</c:v>
                </c:pt>
                <c:pt idx="22">
                  <c:v>0.78181262014041153</c:v>
                </c:pt>
                <c:pt idx="23">
                  <c:v>0.77823506948444487</c:v>
                </c:pt>
                <c:pt idx="24">
                  <c:v>0.76173979802869718</c:v>
                </c:pt>
                <c:pt idx="25">
                  <c:v>0.76060093956350272</c:v>
                </c:pt>
                <c:pt idx="26">
                  <c:v>0.75665054397276854</c:v>
                </c:pt>
                <c:pt idx="27">
                  <c:v>0.74950363222381167</c:v>
                </c:pt>
                <c:pt idx="28">
                  <c:v>0.74759960725130259</c:v>
                </c:pt>
                <c:pt idx="29">
                  <c:v>0.74465781711111634</c:v>
                </c:pt>
                <c:pt idx="30">
                  <c:v>0.73686498571171088</c:v>
                </c:pt>
                <c:pt idx="31">
                  <c:v>0.72701399904986097</c:v>
                </c:pt>
                <c:pt idx="32">
                  <c:v>0.7200824727306171</c:v>
                </c:pt>
                <c:pt idx="33">
                  <c:v>0.68302290544341338</c:v>
                </c:pt>
                <c:pt idx="34">
                  <c:v>0.66838919097935501</c:v>
                </c:pt>
                <c:pt idx="35">
                  <c:v>0.64139319717327281</c:v>
                </c:pt>
                <c:pt idx="36">
                  <c:v>0.63328574070538923</c:v>
                </c:pt>
                <c:pt idx="37">
                  <c:v>0.58981762466837273</c:v>
                </c:pt>
                <c:pt idx="38">
                  <c:v>0.57735458217714419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62A-4B36-8869-F7DD268A4A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0958080"/>
        <c:axId val="217445424"/>
      </c:scatterChart>
      <c:valAx>
        <c:axId val="1609580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stock</a:t>
                </a:r>
                <a:r>
                  <a:rPr lang="en-US" baseline="0" dirty="0"/>
                  <a:t> </a:t>
                </a:r>
                <a:r>
                  <a:rPr lang="pl-PL" baseline="0" dirty="0" err="1" smtClean="0"/>
                  <a:t>numbers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7445424"/>
        <c:crosses val="autoZero"/>
        <c:crossBetween val="midCat"/>
      </c:valAx>
      <c:valAx>
        <c:axId val="21744542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is-IS"/>
                  <a:t>relative weight at age</a:t>
                </a:r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crossAx val="16095808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6293874583244666"/>
          <c:y val="0.54330907809357964"/>
          <c:w val="0.42937814285586245"/>
          <c:h val="0.2426873373325267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011594197866903"/>
          <c:y val="8.893764890320828E-2"/>
          <c:w val="0.82498537488890122"/>
          <c:h val="0.67533977706180792"/>
        </c:manualLayout>
      </c:layout>
      <c:scatterChart>
        <c:scatterStyle val="lineMarker"/>
        <c:varyColors val="0"/>
        <c:ser>
          <c:idx val="0"/>
          <c:order val="0"/>
          <c:tx>
            <c:v>constant W</c:v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[9]results1Cod200!$B$426:$B$446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[9]results1Cod200!$D$426:$D$446</c:f>
              <c:numCache>
                <c:formatCode>0</c:formatCode>
                <c:ptCount val="21"/>
                <c:pt idx="0">
                  <c:v>0</c:v>
                </c:pt>
                <c:pt idx="1">
                  <c:v>70.234565734863281</c:v>
                </c:pt>
                <c:pt idx="2">
                  <c:v>116.71849822998047</c:v>
                </c:pt>
                <c:pt idx="3">
                  <c:v>146.96998596191406</c:v>
                </c:pt>
                <c:pt idx="4">
                  <c:v>165.69271850585937</c:v>
                </c:pt>
                <c:pt idx="5">
                  <c:v>175.95295715332031</c:v>
                </c:pt>
                <c:pt idx="6">
                  <c:v>179.82365417480469</c:v>
                </c:pt>
                <c:pt idx="7">
                  <c:v>178.74073791503906</c:v>
                </c:pt>
                <c:pt idx="8">
                  <c:v>173.73577880859375</c:v>
                </c:pt>
                <c:pt idx="9">
                  <c:v>165.55653381347656</c:v>
                </c:pt>
                <c:pt idx="10">
                  <c:v>154.76223754882812</c:v>
                </c:pt>
                <c:pt idx="11">
                  <c:v>141.77366638183594</c:v>
                </c:pt>
                <c:pt idx="12">
                  <c:v>126.92861175537109</c:v>
                </c:pt>
                <c:pt idx="13">
                  <c:v>110.47568511962891</c:v>
                </c:pt>
                <c:pt idx="14">
                  <c:v>92.635887145996094</c:v>
                </c:pt>
                <c:pt idx="15">
                  <c:v>73.655426025390625</c:v>
                </c:pt>
                <c:pt idx="16">
                  <c:v>53.982315063476563</c:v>
                </c:pt>
                <c:pt idx="17">
                  <c:v>34.770137786865234</c:v>
                </c:pt>
                <c:pt idx="18">
                  <c:v>18.428070068359375</c:v>
                </c:pt>
                <c:pt idx="19">
                  <c:v>7.6303224563598633</c:v>
                </c:pt>
                <c:pt idx="20">
                  <c:v>2.4907622337341309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E64-4E52-9B69-F91E83B3BCBF}"/>
            </c:ext>
          </c:extLst>
        </c:ser>
        <c:ser>
          <c:idx val="1"/>
          <c:order val="1"/>
          <c:tx>
            <c:strRef>
              <c:f>'[MSY-long term simulations -effect of density dependence on W and M2 and cod effect - 18-03-2016 years200.xlsm]results1Cod200'!$E$425</c:f>
              <c:strCache>
                <c:ptCount val="1"/>
                <c:pt idx="0">
                  <c:v>W dens. dep.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[9]results1Cod200!$B$426:$B$446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[9]results1Cod200!$F$426:$F$446</c:f>
              <c:numCache>
                <c:formatCode>0</c:formatCode>
                <c:ptCount val="21"/>
                <c:pt idx="0">
                  <c:v>0</c:v>
                </c:pt>
                <c:pt idx="1">
                  <c:v>61.028579711914062</c:v>
                </c:pt>
                <c:pt idx="2">
                  <c:v>108.02003479003906</c:v>
                </c:pt>
                <c:pt idx="3">
                  <c:v>144.24955749511719</c:v>
                </c:pt>
                <c:pt idx="4">
                  <c:v>172.05459594726562</c:v>
                </c:pt>
                <c:pt idx="5">
                  <c:v>193.13356018066406</c:v>
                </c:pt>
                <c:pt idx="6">
                  <c:v>208.73553466796875</c:v>
                </c:pt>
                <c:pt idx="7">
                  <c:v>219.80879211425781</c:v>
                </c:pt>
                <c:pt idx="8">
                  <c:v>227.07391357421875</c:v>
                </c:pt>
                <c:pt idx="9">
                  <c:v>231.09208679199219</c:v>
                </c:pt>
                <c:pt idx="10">
                  <c:v>232.31361389160156</c:v>
                </c:pt>
                <c:pt idx="11">
                  <c:v>231.08079528808594</c:v>
                </c:pt>
                <c:pt idx="12">
                  <c:v>227.68557739257812</c:v>
                </c:pt>
                <c:pt idx="13">
                  <c:v>222.35728454589844</c:v>
                </c:pt>
                <c:pt idx="14">
                  <c:v>215.29051208496094</c:v>
                </c:pt>
                <c:pt idx="15">
                  <c:v>206.63961791992187</c:v>
                </c:pt>
                <c:pt idx="16">
                  <c:v>196.5477294921875</c:v>
                </c:pt>
                <c:pt idx="17">
                  <c:v>185.11460876464844</c:v>
                </c:pt>
                <c:pt idx="18">
                  <c:v>172.44265747070312</c:v>
                </c:pt>
                <c:pt idx="19">
                  <c:v>158.61166381835937</c:v>
                </c:pt>
                <c:pt idx="20">
                  <c:v>143.6917724609375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E64-4E52-9B69-F91E83B3BC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7448224"/>
        <c:axId val="217448784"/>
      </c:scatterChart>
      <c:valAx>
        <c:axId val="217448224"/>
        <c:scaling>
          <c:orientation val="minMax"/>
          <c:max val="1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 sprat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17448784"/>
        <c:crosses val="autoZero"/>
        <c:crossBetween val="midCat"/>
      </c:valAx>
      <c:valAx>
        <c:axId val="2174487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equilibrium yield</a:t>
                </a:r>
              </a:p>
            </c:rich>
          </c:tx>
          <c:overlay val="0"/>
        </c:title>
        <c:numFmt formatCode="0" sourceLinked="1"/>
        <c:majorTickMark val="out"/>
        <c:minorTickMark val="none"/>
        <c:tickLblPos val="nextTo"/>
        <c:crossAx val="21744822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008745840626086"/>
          <c:y val="5.7537030328015625E-2"/>
          <c:w val="0.78160281826609446"/>
          <c:h val="0.6226864444411635"/>
        </c:manualLayout>
      </c:layout>
      <c:scatterChart>
        <c:scatterStyle val="lineMarker"/>
        <c:varyColors val="0"/>
        <c:ser>
          <c:idx val="0"/>
          <c:order val="0"/>
          <c:tx>
            <c:v>constant W</c:v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xVal>
            <c:numRef>
              <c:f>[9]results1Cod200!$B$426:$B$446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[9]results1Cod200!$C$426:$C$446</c:f>
              <c:numCache>
                <c:formatCode>0</c:formatCode>
                <c:ptCount val="21"/>
                <c:pt idx="0">
                  <c:v>2020.037841796875</c:v>
                </c:pt>
                <c:pt idx="1">
                  <c:v>1680.7314453125</c:v>
                </c:pt>
                <c:pt idx="2">
                  <c:v>1415.64453125</c:v>
                </c:pt>
                <c:pt idx="3">
                  <c:v>1202.7908935546875</c:v>
                </c:pt>
                <c:pt idx="4">
                  <c:v>1027.9134521484375</c:v>
                </c:pt>
                <c:pt idx="5">
                  <c:v>881.491943359375</c:v>
                </c:pt>
                <c:pt idx="6">
                  <c:v>756.9365234375</c:v>
                </c:pt>
                <c:pt idx="7">
                  <c:v>649.5345458984375</c:v>
                </c:pt>
                <c:pt idx="8">
                  <c:v>555.86224365234375</c:v>
                </c:pt>
                <c:pt idx="9">
                  <c:v>473.34719848632812</c:v>
                </c:pt>
                <c:pt idx="10">
                  <c:v>400.03436279296875</c:v>
                </c:pt>
                <c:pt idx="11">
                  <c:v>334.40316772460937</c:v>
                </c:pt>
                <c:pt idx="12">
                  <c:v>275.28683471679687</c:v>
                </c:pt>
                <c:pt idx="13">
                  <c:v>221.71694946289062</c:v>
                </c:pt>
                <c:pt idx="14">
                  <c:v>172.96026611328125</c:v>
                </c:pt>
                <c:pt idx="15">
                  <c:v>128.5281982421875</c:v>
                </c:pt>
                <c:pt idx="16">
                  <c:v>88.389915466308594</c:v>
                </c:pt>
                <c:pt idx="17">
                  <c:v>53.611461639404297</c:v>
                </c:pt>
                <c:pt idx="18">
                  <c:v>26.845661163330078</c:v>
                </c:pt>
                <c:pt idx="19">
                  <c:v>10.5360107421875</c:v>
                </c:pt>
                <c:pt idx="20">
                  <c:v>3.2696397304534912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8AC-4F9D-836F-3E9491E75809}"/>
            </c:ext>
          </c:extLst>
        </c:ser>
        <c:ser>
          <c:idx val="1"/>
          <c:order val="1"/>
          <c:tx>
            <c:strRef>
              <c:f>'[MSY-long term simulations -effect of density dependence on W and M2 and cod effect - 18-03-2016 years200.xlsm]results1Cod200'!$E$425</c:f>
              <c:strCache>
                <c:ptCount val="1"/>
                <c:pt idx="0">
                  <c:v>W dens. dep.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[9]results1Cod200!$B$426:$B$446</c:f>
              <c:numCache>
                <c:formatCode>General</c:formatCode>
                <c:ptCount val="2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0.4</c:v>
                </c:pt>
                <c:pt idx="9">
                  <c:v>0.45</c:v>
                </c:pt>
                <c:pt idx="10">
                  <c:v>0.5</c:v>
                </c:pt>
                <c:pt idx="11">
                  <c:v>0.55000000000000004</c:v>
                </c:pt>
                <c:pt idx="12">
                  <c:v>0.6</c:v>
                </c:pt>
                <c:pt idx="13">
                  <c:v>0.65</c:v>
                </c:pt>
                <c:pt idx="14">
                  <c:v>0.7</c:v>
                </c:pt>
                <c:pt idx="15">
                  <c:v>0.75</c:v>
                </c:pt>
                <c:pt idx="16">
                  <c:v>0.8</c:v>
                </c:pt>
                <c:pt idx="17">
                  <c:v>0.85</c:v>
                </c:pt>
                <c:pt idx="18">
                  <c:v>0.9</c:v>
                </c:pt>
                <c:pt idx="19">
                  <c:v>0.95</c:v>
                </c:pt>
                <c:pt idx="20">
                  <c:v>1</c:v>
                </c:pt>
              </c:numCache>
            </c:numRef>
          </c:xVal>
          <c:yVal>
            <c:numRef>
              <c:f>[9]results1Cod200!$E$426:$E$446</c:f>
              <c:numCache>
                <c:formatCode>0</c:formatCode>
                <c:ptCount val="21"/>
                <c:pt idx="0">
                  <c:v>1637.01220703125</c:v>
                </c:pt>
                <c:pt idx="1">
                  <c:v>1460.4300537109375</c:v>
                </c:pt>
                <c:pt idx="2">
                  <c:v>1310.144775390625</c:v>
                </c:pt>
                <c:pt idx="3">
                  <c:v>1180.5252685546875</c:v>
                </c:pt>
                <c:pt idx="4">
                  <c:v>1067.383544921875</c:v>
                </c:pt>
                <c:pt idx="5">
                  <c:v>967.56341552734375</c:v>
                </c:pt>
                <c:pt idx="6">
                  <c:v>878.6368408203125</c:v>
                </c:pt>
                <c:pt idx="7">
                  <c:v>798.77313232421875</c:v>
                </c:pt>
                <c:pt idx="8">
                  <c:v>726.51617431640625</c:v>
                </c:pt>
                <c:pt idx="9">
                  <c:v>660.7208251953125</c:v>
                </c:pt>
                <c:pt idx="10">
                  <c:v>600.4931640625</c:v>
                </c:pt>
                <c:pt idx="11">
                  <c:v>545.053955078125</c:v>
                </c:pt>
                <c:pt idx="12">
                  <c:v>493.81210327148437</c:v>
                </c:pt>
                <c:pt idx="13">
                  <c:v>446.25662231445312</c:v>
                </c:pt>
                <c:pt idx="14">
                  <c:v>401.96823120117187</c:v>
                </c:pt>
                <c:pt idx="15">
                  <c:v>360.58236694335937</c:v>
                </c:pt>
                <c:pt idx="16">
                  <c:v>321.81320190429687</c:v>
                </c:pt>
                <c:pt idx="17">
                  <c:v>285.38150024414062</c:v>
                </c:pt>
                <c:pt idx="18">
                  <c:v>251.07249450683594</c:v>
                </c:pt>
                <c:pt idx="19">
                  <c:v>218.69314575195312</c:v>
                </c:pt>
                <c:pt idx="20">
                  <c:v>188.07077026367187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8AC-4F9D-836F-3E9491E758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7506608"/>
        <c:axId val="217507168"/>
      </c:scatterChart>
      <c:valAx>
        <c:axId val="217506608"/>
        <c:scaling>
          <c:orientation val="minMax"/>
          <c:max val="1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 sprat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17507168"/>
        <c:crosses val="autoZero"/>
        <c:crossBetween val="midCat"/>
      </c:valAx>
      <c:valAx>
        <c:axId val="2175071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equilibrium biomass</a:t>
                </a:r>
              </a:p>
            </c:rich>
          </c:tx>
          <c:overlay val="0"/>
        </c:title>
        <c:numFmt formatCode="0" sourceLinked="1"/>
        <c:majorTickMark val="out"/>
        <c:minorTickMark val="none"/>
        <c:tickLblPos val="nextTo"/>
        <c:crossAx val="217506608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24013630883179732"/>
          <c:y val="0.91624078806058584"/>
          <c:w val="0.5091961609966682"/>
          <c:h val="7.2736131170610674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0.37315</cdr:x>
      <cdr:y>0.13889</cdr:y>
    </cdr:from>
    <cdr:to>
      <cdr:x>0.375</cdr:x>
      <cdr:y>0.2815</cdr:y>
    </cdr:to>
    <cdr:cxnSp macro="">
      <cdr:nvCxnSpPr>
        <cdr:cNvPr id="3" name="Łącznik prosty ze strzałką 2"/>
        <cdr:cNvCxnSpPr/>
      </cdr:nvCxnSpPr>
      <cdr:spPr>
        <a:xfrm xmlns:a="http://schemas.openxmlformats.org/drawingml/2006/main" flipH="1">
          <a:off x="1719666" y="429721"/>
          <a:ext cx="8526" cy="441245"/>
        </a:xfrm>
        <a:prstGeom xmlns:a="http://schemas.openxmlformats.org/drawingml/2006/main" prst="straightConnector1">
          <a:avLst/>
        </a:prstGeom>
        <a:ln xmlns:a="http://schemas.openxmlformats.org/drawingml/2006/main" w="22225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r>
              <a:rPr lang="pl-PL" smtClean="0"/>
              <a:t>ICES CM 2018/ Q:452</a:t>
            </a: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9" y="2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21AD319-8383-458D-8429-CADFC8DCB8D4}" type="datetimeFigureOut">
              <a:rPr lang="pl-PL"/>
              <a:pPr>
                <a:defRPr/>
              </a:pPr>
              <a:t>2018-09-19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165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9" y="9428165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1BD9D9B-C098-4F57-8F43-00A1F2C6B79B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73956597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r>
              <a:rPr lang="pl-PL" smtClean="0"/>
              <a:t>ICES CM 2018/ Q:452</a:t>
            </a: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9" y="2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2D6ACAD-1605-472E-8773-A0927815FCC8}" type="datetimeFigureOut">
              <a:rPr lang="pl-PL"/>
              <a:pPr>
                <a:defRPr/>
              </a:pPr>
              <a:t>2018-09-19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1" y="4714877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5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9" y="9428165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81A6A9A-096C-48DE-B6E6-8198499356FB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35386009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" name="Symbol zastępczy nagłówka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ICES CM 2018/ Q:452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75706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04859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dirty="0"/>
              <a:t>ICES CM 2012/ L:17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1BA25-1F51-46AD-916C-A93D6FB19ABD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142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dirty="0"/>
              <a:t>ICES CM 2012/ L:17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83300E-046C-43B4-B362-B6A5A1477173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95364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dirty="0"/>
              <a:t>ICES CM 2012/ L:17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E9403-FBCF-4FA4-A592-E92D63E64119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17565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dirty="0"/>
              <a:t>ICES CM 2012/ L:17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CFC3B-3A0C-4981-8377-BE605453D63D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07570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dirty="0"/>
              <a:t>ICES CM 2012/ L:17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0808BA-354B-4305-A905-3EC0AFDCDD17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39123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dirty="0"/>
              <a:t>ICES CM 2012/ L:17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ADF36-B92A-4A3B-8587-B25D7E1B61E2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63073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dirty="0"/>
              <a:t>ICES CM 2012/ L:17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492D4-B171-4999-BB96-77CACE2E92EE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2458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dirty="0"/>
              <a:t>ICES CM 2012/ L:17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E4802-92BC-4F1A-8CDB-39949635E040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713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dirty="0"/>
              <a:t>ICES CM 2012/ L:17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7BDEA-1ACB-4FA1-98DF-E247A6E65C63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50563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dirty="0"/>
              <a:t>ICES CM 2012/ L:17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DD5CA8-F9D6-4F83-9FB6-164F22B8FACB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10894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dirty="0"/>
              <a:t>ICES CM 2012/ L:17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7FDBC-D6AC-4000-A1DD-B4C8FE60909C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8029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r>
              <a:rPr lang="pl-PL" dirty="0"/>
              <a:t>ICES CM 2012/ L:17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73E3CB86-91B2-403D-AF18-A550C4CD4436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836712"/>
            <a:ext cx="8424936" cy="4968552"/>
          </a:xfrm>
        </p:spPr>
        <p:txBody>
          <a:bodyPr/>
          <a:lstStyle/>
          <a:p>
            <a:r>
              <a:rPr lang="en-GB" sz="2800" b="1" i="1" dirty="0">
                <a:solidFill>
                  <a:schemeClr val="bg2"/>
                </a:solidFill>
                <a:latin typeface="Comic Sans MS" pitchFamily="66" charset="0"/>
              </a:rPr>
              <a:t>Density-dependent growth in North</a:t>
            </a:r>
            <a:br>
              <a:rPr lang="en-GB" sz="2800" b="1" i="1" dirty="0">
                <a:solidFill>
                  <a:schemeClr val="bg2"/>
                </a:solidFill>
                <a:latin typeface="Comic Sans MS" pitchFamily="66" charset="0"/>
              </a:rPr>
            </a:br>
            <a:r>
              <a:rPr lang="en-GB" sz="2800" b="1" i="1" dirty="0">
                <a:solidFill>
                  <a:schemeClr val="bg2"/>
                </a:solidFill>
                <a:latin typeface="Comic Sans MS" pitchFamily="66" charset="0"/>
              </a:rPr>
              <a:t>Atlantic fishes: exception or the rule</a:t>
            </a:r>
            <a:r>
              <a:rPr lang="en-GB" sz="2800" b="1" i="1" dirty="0" smtClean="0">
                <a:solidFill>
                  <a:schemeClr val="bg2"/>
                </a:solidFill>
                <a:latin typeface="Comic Sans MS" pitchFamily="66" charset="0"/>
              </a:rPr>
              <a:t>?</a:t>
            </a:r>
            <a:r>
              <a:rPr lang="pl-PL" sz="2800" b="1" i="1" dirty="0" smtClean="0">
                <a:solidFill>
                  <a:schemeClr val="bg2"/>
                </a:solidFill>
                <a:latin typeface="Comic Sans MS" pitchFamily="66" charset="0"/>
              </a:rPr>
              <a:t/>
            </a:r>
            <a:br>
              <a:rPr lang="pl-PL" sz="2800" b="1" i="1" dirty="0" smtClean="0">
                <a:solidFill>
                  <a:schemeClr val="bg2"/>
                </a:solidFill>
                <a:latin typeface="Comic Sans MS" pitchFamily="66" charset="0"/>
              </a:rPr>
            </a:br>
            <a:r>
              <a:rPr lang="pl-PL" sz="2800" b="1" i="1" dirty="0">
                <a:solidFill>
                  <a:schemeClr val="bg2"/>
                </a:solidFill>
                <a:latin typeface="Comic Sans MS" pitchFamily="66" charset="0"/>
              </a:rPr>
              <a:t/>
            </a:r>
            <a:br>
              <a:rPr lang="pl-PL" sz="2800" b="1" i="1" dirty="0">
                <a:solidFill>
                  <a:schemeClr val="bg2"/>
                </a:solidFill>
                <a:latin typeface="Comic Sans MS" pitchFamily="66" charset="0"/>
              </a:rPr>
            </a:br>
            <a:r>
              <a:rPr lang="pl-PL" sz="2400" b="1" i="1" dirty="0" smtClean="0">
                <a:solidFill>
                  <a:schemeClr val="bg2"/>
                </a:solidFill>
                <a:latin typeface="Comic Sans MS" pitchFamily="66" charset="0"/>
              </a:rPr>
              <a:t>by</a:t>
            </a:r>
            <a:r>
              <a:rPr lang="pl-PL" sz="2800" b="1" i="1" dirty="0" smtClean="0">
                <a:solidFill>
                  <a:schemeClr val="bg2"/>
                </a:solidFill>
                <a:latin typeface="Comic Sans MS" pitchFamily="66" charset="0"/>
              </a:rPr>
              <a:t/>
            </a:r>
            <a:br>
              <a:rPr lang="pl-PL" sz="2800" b="1" i="1" dirty="0" smtClean="0">
                <a:solidFill>
                  <a:schemeClr val="bg2"/>
                </a:solidFill>
                <a:latin typeface="Comic Sans MS" pitchFamily="66" charset="0"/>
              </a:rPr>
            </a:br>
            <a:r>
              <a:rPr lang="en-GB" sz="2400" b="1" i="1" dirty="0" smtClean="0">
                <a:solidFill>
                  <a:schemeClr val="bg2"/>
                </a:solidFill>
                <a:latin typeface="Comic Sans MS" pitchFamily="66" charset="0"/>
              </a:rPr>
              <a:t/>
            </a:r>
            <a:br>
              <a:rPr lang="en-GB" sz="2400" b="1" i="1" dirty="0" smtClean="0">
                <a:solidFill>
                  <a:schemeClr val="bg2"/>
                </a:solidFill>
                <a:latin typeface="Comic Sans MS" pitchFamily="66" charset="0"/>
              </a:rPr>
            </a:br>
            <a:r>
              <a:rPr lang="en-GB" sz="1800" b="1" i="1" dirty="0" smtClean="0">
                <a:solidFill>
                  <a:schemeClr val="bg2"/>
                </a:solidFill>
                <a:latin typeface="Comic Sans MS" pitchFamily="66" charset="0"/>
              </a:rPr>
              <a:t>Jan Horbowy</a:t>
            </a:r>
            <a:r>
              <a:rPr lang="pl-PL" sz="1800" b="1" i="1" dirty="0" smtClean="0">
                <a:solidFill>
                  <a:schemeClr val="bg2"/>
                </a:solidFill>
                <a:latin typeface="Comic Sans MS" pitchFamily="66" charset="0"/>
              </a:rPr>
              <a:t>*, </a:t>
            </a:r>
            <a:r>
              <a:rPr lang="pl-PL" sz="1800" b="1" i="1" dirty="0">
                <a:solidFill>
                  <a:schemeClr val="bg2"/>
                </a:solidFill>
                <a:latin typeface="Comic Sans MS" pitchFamily="66" charset="0"/>
              </a:rPr>
              <a:t>Jeremy </a:t>
            </a:r>
            <a:r>
              <a:rPr lang="pl-PL" sz="1800" b="1" i="1" dirty="0" err="1" smtClean="0">
                <a:solidFill>
                  <a:schemeClr val="bg2"/>
                </a:solidFill>
                <a:latin typeface="Comic Sans MS" pitchFamily="66" charset="0"/>
              </a:rPr>
              <a:t>Collie</a:t>
            </a:r>
            <a:r>
              <a:rPr lang="pl-PL" sz="1800" b="1" i="1" dirty="0" smtClean="0">
                <a:solidFill>
                  <a:schemeClr val="bg2"/>
                </a:solidFill>
                <a:latin typeface="Comic Sans MS" pitchFamily="66" charset="0"/>
              </a:rPr>
              <a:t>**, </a:t>
            </a:r>
            <a:r>
              <a:rPr lang="pl-PL" sz="1800" b="1" i="1" dirty="0">
                <a:solidFill>
                  <a:schemeClr val="bg2"/>
                </a:solidFill>
                <a:latin typeface="Comic Sans MS" pitchFamily="66" charset="0"/>
              </a:rPr>
              <a:t>Adrien </a:t>
            </a:r>
            <a:r>
              <a:rPr lang="pl-PL" sz="1800" b="1" i="1" dirty="0" smtClean="0">
                <a:solidFill>
                  <a:schemeClr val="bg2"/>
                </a:solidFill>
                <a:latin typeface="Comic Sans MS" pitchFamily="66" charset="0"/>
              </a:rPr>
              <a:t>Tableau**</a:t>
            </a:r>
            <a:r>
              <a:rPr lang="en-GB" sz="1800" b="1" i="1" dirty="0" smtClean="0">
                <a:solidFill>
                  <a:schemeClr val="bg2"/>
                </a:solidFill>
                <a:latin typeface="Comic Sans MS" pitchFamily="66" charset="0"/>
              </a:rPr>
              <a:t/>
            </a:r>
            <a:br>
              <a:rPr lang="en-GB" sz="1800" b="1" i="1" dirty="0" smtClean="0">
                <a:solidFill>
                  <a:schemeClr val="bg2"/>
                </a:solidFill>
                <a:latin typeface="Comic Sans MS" pitchFamily="66" charset="0"/>
              </a:rPr>
            </a:br>
            <a:r>
              <a:rPr lang="pl-PL" sz="1800" b="1" i="1" dirty="0" smtClean="0">
                <a:solidFill>
                  <a:schemeClr val="bg2"/>
                </a:solidFill>
                <a:latin typeface="Comic Sans MS" pitchFamily="66" charset="0"/>
              </a:rPr>
              <a:t/>
            </a:r>
            <a:br>
              <a:rPr lang="pl-PL" sz="1800" b="1" i="1" dirty="0" smtClean="0">
                <a:solidFill>
                  <a:schemeClr val="bg2"/>
                </a:solidFill>
                <a:latin typeface="Comic Sans MS" pitchFamily="66" charset="0"/>
              </a:rPr>
            </a:br>
            <a:r>
              <a:rPr lang="pl-PL" sz="1800" b="1" i="1" dirty="0">
                <a:solidFill>
                  <a:schemeClr val="bg2"/>
                </a:solidFill>
                <a:latin typeface="Comic Sans MS" pitchFamily="66" charset="0"/>
              </a:rPr>
              <a:t/>
            </a:r>
            <a:br>
              <a:rPr lang="pl-PL" sz="1800" b="1" i="1" dirty="0">
                <a:solidFill>
                  <a:schemeClr val="bg2"/>
                </a:solidFill>
                <a:latin typeface="Comic Sans MS" pitchFamily="66" charset="0"/>
              </a:rPr>
            </a:br>
            <a:r>
              <a:rPr lang="pl-PL" sz="1800" b="1" i="1" dirty="0" smtClean="0">
                <a:solidFill>
                  <a:schemeClr val="bg2"/>
                </a:solidFill>
                <a:latin typeface="Comic Sans MS" pitchFamily="66" charset="0"/>
              </a:rPr>
              <a:t/>
            </a:r>
            <a:br>
              <a:rPr lang="pl-PL" sz="1800" b="1" i="1" dirty="0" smtClean="0">
                <a:solidFill>
                  <a:schemeClr val="bg2"/>
                </a:solidFill>
                <a:latin typeface="Comic Sans MS" pitchFamily="66" charset="0"/>
              </a:rPr>
            </a:br>
            <a:r>
              <a:rPr lang="pl-PL" sz="1800" b="1" i="1" dirty="0">
                <a:solidFill>
                  <a:schemeClr val="bg2"/>
                </a:solidFill>
                <a:latin typeface="Comic Sans MS" pitchFamily="66" charset="0"/>
              </a:rPr>
              <a:t>*</a:t>
            </a:r>
            <a:r>
              <a:rPr lang="en-GB" sz="1800" b="1" i="1" dirty="0" smtClean="0">
                <a:solidFill>
                  <a:schemeClr val="bg2"/>
                </a:solidFill>
                <a:latin typeface="Comic Sans MS" pitchFamily="66" charset="0"/>
              </a:rPr>
              <a:t>National Marine Fisheries Research Institute,</a:t>
            </a:r>
            <a:r>
              <a:rPr lang="pl-PL" sz="1800" b="1" i="1" dirty="0" smtClean="0">
                <a:solidFill>
                  <a:schemeClr val="bg2"/>
                </a:solidFill>
                <a:latin typeface="Comic Sans MS" pitchFamily="66" charset="0"/>
              </a:rPr>
              <a:t> </a:t>
            </a:r>
            <a:r>
              <a:rPr lang="en-GB" sz="1800" b="1" i="1" dirty="0" smtClean="0">
                <a:solidFill>
                  <a:schemeClr val="bg2"/>
                </a:solidFill>
                <a:latin typeface="Comic Sans MS" pitchFamily="66" charset="0"/>
              </a:rPr>
              <a:t>Gdynia, Poland</a:t>
            </a:r>
            <a:r>
              <a:rPr lang="pl-PL" sz="1800" b="1" i="1" dirty="0" smtClean="0">
                <a:solidFill>
                  <a:schemeClr val="bg2"/>
                </a:solidFill>
                <a:latin typeface="Comic Sans MS" pitchFamily="66" charset="0"/>
              </a:rPr>
              <a:t/>
            </a:r>
            <a:br>
              <a:rPr lang="pl-PL" sz="1800" b="1" i="1" dirty="0" smtClean="0">
                <a:solidFill>
                  <a:schemeClr val="bg2"/>
                </a:solidFill>
                <a:latin typeface="Comic Sans MS" pitchFamily="66" charset="0"/>
              </a:rPr>
            </a:br>
            <a:r>
              <a:rPr lang="pl-PL" sz="1800" b="1" i="1" dirty="0" smtClean="0">
                <a:solidFill>
                  <a:schemeClr val="bg2"/>
                </a:solidFill>
                <a:latin typeface="Comic Sans MS" pitchFamily="66" charset="0"/>
              </a:rPr>
              <a:t>**</a:t>
            </a:r>
            <a:r>
              <a:rPr lang="pl-PL" sz="1800" b="1" i="1" dirty="0" err="1" smtClean="0">
                <a:solidFill>
                  <a:srgbClr val="FF0000"/>
                </a:solidFill>
                <a:latin typeface="Comic Sans MS" pitchFamily="66" charset="0"/>
              </a:rPr>
              <a:t>Afiliation</a:t>
            </a:r>
            <a:r>
              <a:rPr lang="pl-PL" sz="1800" b="1" i="1" dirty="0" smtClean="0">
                <a:solidFill>
                  <a:srgbClr val="FF0000"/>
                </a:solidFill>
                <a:latin typeface="Comic Sans MS" pitchFamily="66" charset="0"/>
              </a:rPr>
              <a:t> to be </a:t>
            </a:r>
            <a:r>
              <a:rPr lang="pl-PL" sz="1800" b="1" i="1" dirty="0" err="1" smtClean="0">
                <a:solidFill>
                  <a:srgbClr val="FF0000"/>
                </a:solidFill>
                <a:latin typeface="Comic Sans MS" pitchFamily="66" charset="0"/>
              </a:rPr>
              <a:t>inserted</a:t>
            </a:r>
            <a:r>
              <a:rPr lang="pl-PL" sz="1800" b="1" i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sz="1800" b="1" i="1" dirty="0" smtClean="0">
                <a:solidFill>
                  <a:schemeClr val="bg2"/>
                </a:solidFill>
                <a:latin typeface="Comic Sans MS" pitchFamily="66" charset="0"/>
              </a:rPr>
              <a:t/>
            </a:r>
            <a:br>
              <a:rPr lang="en-GB" sz="1800" b="1" i="1" dirty="0" smtClean="0">
                <a:solidFill>
                  <a:schemeClr val="bg2"/>
                </a:solidFill>
                <a:latin typeface="Comic Sans MS" pitchFamily="66" charset="0"/>
              </a:rPr>
            </a:br>
            <a:r>
              <a:rPr lang="en-GB" sz="2400" i="1" dirty="0" smtClean="0">
                <a:solidFill>
                  <a:schemeClr val="bg2"/>
                </a:solidFill>
                <a:latin typeface="Comic Sans MS" pitchFamily="66" charset="0"/>
              </a:rPr>
              <a:t/>
            </a:r>
            <a:br>
              <a:rPr lang="en-GB" sz="2400" i="1" dirty="0" smtClean="0">
                <a:solidFill>
                  <a:schemeClr val="bg2"/>
                </a:solidFill>
                <a:latin typeface="Comic Sans MS" pitchFamily="66" charset="0"/>
              </a:rPr>
            </a:br>
            <a:endParaRPr lang="en-GB" sz="2400" i="1" dirty="0">
              <a:solidFill>
                <a:schemeClr val="bg2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5580112" y="190381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chemeClr val="bg2"/>
                </a:solidFill>
                <a:latin typeface="+mn-lt"/>
              </a:rPr>
              <a:t>ICES, ASC 2018, Q:452</a:t>
            </a:r>
            <a:endParaRPr lang="en-US" sz="2000" b="1" dirty="0">
              <a:solidFill>
                <a:schemeClr val="bg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123728" y="250952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Results</a:t>
            </a:r>
            <a:endParaRPr lang="en-GB" sz="2400" b="1" u="sng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683568" y="745578"/>
            <a:ext cx="7287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2"/>
                </a:solidFill>
                <a:latin typeface="+mn-lt"/>
              </a:rPr>
              <a:t>Negative DDG - summary over the models as % of occurrence</a:t>
            </a:r>
            <a:endParaRPr lang="en-US" b="1" dirty="0">
              <a:solidFill>
                <a:schemeClr val="bg2"/>
              </a:solidFill>
              <a:latin typeface="+mn-lt"/>
            </a:endParaRPr>
          </a:p>
        </p:txBody>
      </p:sp>
      <p:graphicFrame>
        <p:nvGraphicFramePr>
          <p:cNvPr id="10" name="Obiek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4055597"/>
              </p:ext>
            </p:extLst>
          </p:nvPr>
        </p:nvGraphicFramePr>
        <p:xfrm>
          <a:off x="683568" y="1268760"/>
          <a:ext cx="7272808" cy="15005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Arkusz" r:id="rId3" imgW="5577840" imgH="1150447" progId="Excel.Sheet.12">
                  <p:embed/>
                </p:oleObj>
              </mc:Choice>
              <mc:Fallback>
                <p:oleObj name="Arkusz" r:id="rId3" imgW="5577840" imgH="115044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3568" y="1268760"/>
                        <a:ext cx="7272808" cy="15005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pole tekstowe 11"/>
          <p:cNvSpPr txBox="1"/>
          <p:nvPr/>
        </p:nvSpPr>
        <p:spPr>
          <a:xfrm>
            <a:off x="395536" y="3140745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+mn-lt"/>
              </a:rPr>
              <a:t>Summary over groups of species (families):</a:t>
            </a:r>
            <a:endParaRPr lang="en-US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683568" y="3645024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/>
              <a:t>gadidae</a:t>
            </a:r>
            <a:r>
              <a:rPr lang="en-US" dirty="0" smtClean="0"/>
              <a:t>		33 %</a:t>
            </a:r>
          </a:p>
          <a:p>
            <a:r>
              <a:rPr lang="en-US" dirty="0" smtClean="0"/>
              <a:t>flatfishes	 	25 %</a:t>
            </a:r>
          </a:p>
          <a:p>
            <a:r>
              <a:rPr lang="en-US" dirty="0" err="1" smtClean="0"/>
              <a:t>clupeidae</a:t>
            </a:r>
            <a:r>
              <a:rPr lang="en-US" dirty="0"/>
              <a:t>	</a:t>
            </a:r>
            <a:r>
              <a:rPr lang="en-US" dirty="0" smtClean="0"/>
              <a:t>55</a:t>
            </a:r>
            <a:r>
              <a:rPr lang="pl-PL" dirty="0" smtClean="0"/>
              <a:t> %</a:t>
            </a:r>
            <a:endParaRPr lang="en-US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398132" y="4870455"/>
            <a:ext cx="7774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+mn-lt"/>
              </a:rPr>
              <a:t>Stock dynamics measured as range or CV of biomass (recruitment) did not have clear effect on DDG</a:t>
            </a:r>
            <a:endParaRPr lang="en-US" dirty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851150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267744" y="260648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Results</a:t>
            </a:r>
            <a:endParaRPr lang="en-GB" sz="2400" b="1" u="sng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611560" y="722313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>
                <a:solidFill>
                  <a:srgbClr val="FF0000"/>
                </a:solidFill>
                <a:latin typeface="+mj-lt"/>
              </a:rPr>
              <a:t>Other</a:t>
            </a:r>
            <a:r>
              <a:rPr lang="pl-PL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pl-PL" dirty="0" err="1" smtClean="0">
                <a:solidFill>
                  <a:srgbClr val="FF0000"/>
                </a:solidFill>
                <a:latin typeface="+mj-lt"/>
              </a:rPr>
              <a:t>summaries</a:t>
            </a:r>
            <a:r>
              <a:rPr lang="pl-PL" dirty="0" smtClean="0">
                <a:solidFill>
                  <a:srgbClr val="FF0000"/>
                </a:solidFill>
                <a:latin typeface="+mj-lt"/>
              </a:rPr>
              <a:t> Jeremy </a:t>
            </a:r>
            <a:r>
              <a:rPr lang="pl-PL" dirty="0" err="1" smtClean="0">
                <a:solidFill>
                  <a:srgbClr val="FF0000"/>
                </a:solidFill>
                <a:latin typeface="+mj-lt"/>
              </a:rPr>
              <a:t>please</a:t>
            </a:r>
            <a:r>
              <a:rPr lang="pl-PL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pl-PL" dirty="0" err="1" smtClean="0">
                <a:solidFill>
                  <a:srgbClr val="FF0000"/>
                </a:solidFill>
                <a:latin typeface="+mj-lt"/>
              </a:rPr>
              <a:t>help</a:t>
            </a:r>
            <a:r>
              <a:rPr lang="pl-PL" dirty="0" smtClean="0">
                <a:solidFill>
                  <a:srgbClr val="FF0000"/>
                </a:solidFill>
                <a:latin typeface="+mj-lt"/>
              </a:rPr>
              <a:t> </a:t>
            </a:r>
            <a:endParaRPr lang="en-GB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007854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267744" y="260648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Results</a:t>
            </a:r>
            <a:endParaRPr lang="en-GB" sz="2400" b="1" u="sng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539552" y="836712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  <a:latin typeface="+mj-lt"/>
              </a:rPr>
              <a:t>Example of strong negative DDG – Baltic sprat</a:t>
            </a:r>
            <a:endParaRPr lang="en-US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9" name="Picture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827584" y="1206044"/>
            <a:ext cx="3384376" cy="4536504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id="12" name="Picture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4752020" y="1206044"/>
            <a:ext cx="3420380" cy="4536504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4" name="pole tekstowe 3"/>
          <p:cNvSpPr txBox="1"/>
          <p:nvPr/>
        </p:nvSpPr>
        <p:spPr>
          <a:xfrm>
            <a:off x="935596" y="5742548"/>
            <a:ext cx="3636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+mn-lt"/>
              </a:rPr>
              <a:t>Reciprocal of yearly increments vs biomass, R</a:t>
            </a:r>
            <a:r>
              <a:rPr lang="en-US" baseline="30000" dirty="0" smtClean="0">
                <a:solidFill>
                  <a:schemeClr val="bg2"/>
                </a:solidFill>
                <a:latin typeface="+mn-lt"/>
              </a:rPr>
              <a:t>2</a:t>
            </a:r>
            <a:r>
              <a:rPr lang="en-US" dirty="0" smtClean="0">
                <a:solidFill>
                  <a:schemeClr val="bg2"/>
                </a:solidFill>
                <a:latin typeface="+mn-lt"/>
              </a:rPr>
              <a:t>  ca. 0.5</a:t>
            </a:r>
            <a:endParaRPr lang="en-US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4772034" y="5788714"/>
            <a:ext cx="3780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  <a:latin typeface="+mn-lt"/>
              </a:rPr>
              <a:t>Year class increments vs </a:t>
            </a:r>
          </a:p>
          <a:p>
            <a:r>
              <a:rPr lang="en-US" dirty="0" err="1" smtClean="0">
                <a:solidFill>
                  <a:schemeClr val="bg2"/>
                </a:solidFill>
                <a:latin typeface="+mn-lt"/>
              </a:rPr>
              <a:t>Recr</a:t>
            </a:r>
            <a:r>
              <a:rPr lang="en-US" dirty="0" smtClean="0">
                <a:solidFill>
                  <a:schemeClr val="bg2"/>
                </a:solidFill>
                <a:latin typeface="+mn-lt"/>
              </a:rPr>
              <a:t>. &amp; biomass, R</a:t>
            </a:r>
            <a:r>
              <a:rPr lang="en-US" baseline="30000" dirty="0" smtClean="0">
                <a:solidFill>
                  <a:schemeClr val="bg2"/>
                </a:solidFill>
                <a:latin typeface="+mn-lt"/>
              </a:rPr>
              <a:t>2</a:t>
            </a:r>
            <a:r>
              <a:rPr lang="en-US" dirty="0" smtClean="0">
                <a:solidFill>
                  <a:schemeClr val="bg2"/>
                </a:solidFill>
                <a:latin typeface="+mn-lt"/>
              </a:rPr>
              <a:t>  ca. 0.3-0.5</a:t>
            </a:r>
            <a:endParaRPr lang="en-US" dirty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87824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267744" y="260648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Conclusions</a:t>
            </a:r>
            <a:endParaRPr lang="en-US" sz="2400" b="1" u="sng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539552" y="1268760"/>
            <a:ext cx="76328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bg2"/>
                </a:solidFill>
                <a:latin typeface="+mj-lt"/>
              </a:rPr>
              <a:t>DDG occurs for quite big percentage of stock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 smtClean="0">
                <a:solidFill>
                  <a:schemeClr val="bg2"/>
                </a:solidFill>
              </a:rPr>
              <a:t>over 30% for given model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 smtClean="0">
                <a:solidFill>
                  <a:schemeClr val="bg2"/>
                </a:solidFill>
              </a:rPr>
              <a:t>almost 50% for at least one of the models</a:t>
            </a:r>
          </a:p>
          <a:p>
            <a:pPr lvl="1"/>
            <a:endParaRPr lang="en-US" dirty="0" smtClean="0">
              <a:solidFill>
                <a:schemeClr val="bg2"/>
              </a:solidFill>
              <a:latin typeface="+mj-lt"/>
            </a:endParaRP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bg2"/>
                </a:solidFill>
                <a:latin typeface="+mj-lt"/>
              </a:rPr>
              <a:t>Next conclusion, 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Jeremy please help 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chemeClr val="bg2"/>
                </a:solidFill>
                <a:latin typeface="+mj-lt"/>
              </a:rPr>
              <a:t>Fu</a:t>
            </a:r>
            <a:r>
              <a:rPr lang="pl-PL" dirty="0" smtClean="0">
                <a:solidFill>
                  <a:schemeClr val="bg2"/>
                </a:solidFill>
                <a:latin typeface="+mj-lt"/>
              </a:rPr>
              <a:t>r</a:t>
            </a:r>
            <a:r>
              <a:rPr lang="en-US" dirty="0" err="1" smtClean="0">
                <a:solidFill>
                  <a:schemeClr val="bg2"/>
                </a:solidFill>
                <a:latin typeface="+mj-lt"/>
              </a:rPr>
              <a:t>ther</a:t>
            </a:r>
            <a:r>
              <a:rPr lang="en-US" dirty="0" smtClean="0">
                <a:solidFill>
                  <a:schemeClr val="bg2"/>
                </a:solidFill>
                <a:latin typeface="+mj-lt"/>
              </a:rPr>
              <a:t> investigation: testing other error structure in fitting the models (relevant here ???)</a:t>
            </a:r>
          </a:p>
          <a:p>
            <a:pPr lvl="2"/>
            <a:endParaRPr lang="pl-PL" dirty="0" smtClean="0">
              <a:solidFill>
                <a:schemeClr val="bg2"/>
              </a:solidFill>
              <a:latin typeface="+mj-lt"/>
            </a:endParaRPr>
          </a:p>
          <a:p>
            <a:endParaRPr lang="pl-PL" dirty="0" smtClean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340221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3"/>
          <p:cNvGrpSpPr/>
          <p:nvPr/>
        </p:nvGrpSpPr>
        <p:grpSpPr>
          <a:xfrm>
            <a:off x="624821" y="1844824"/>
            <a:ext cx="8208912" cy="2088233"/>
            <a:chOff x="539552" y="2708919"/>
            <a:chExt cx="8208912" cy="2088233"/>
          </a:xfrm>
        </p:grpSpPr>
        <p:sp>
          <p:nvSpPr>
            <p:cNvPr id="3" name="Prostokąt zaokrąglony 2"/>
            <p:cNvSpPr/>
            <p:nvPr/>
          </p:nvSpPr>
          <p:spPr>
            <a:xfrm>
              <a:off x="539552" y="2708919"/>
              <a:ext cx="8208912" cy="20882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" name="pole tekstowe 1"/>
            <p:cNvSpPr txBox="1"/>
            <p:nvPr/>
          </p:nvSpPr>
          <p:spPr>
            <a:xfrm>
              <a:off x="1691680" y="2877840"/>
              <a:ext cx="621921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5400" b="1" dirty="0" smtClean="0">
                  <a:solidFill>
                    <a:srgbClr val="0070C0"/>
                  </a:solidFill>
                  <a:latin typeface="Comic Sans MS" pitchFamily="66" charset="0"/>
                  <a:cs typeface="Times New Roman" pitchFamily="18" charset="0"/>
                </a:rPr>
                <a:t>Thank you</a:t>
              </a:r>
            </a:p>
            <a:p>
              <a:pPr algn="ctr"/>
              <a:r>
                <a:rPr lang="pl-PL" sz="5400" b="1" dirty="0" smtClean="0">
                  <a:solidFill>
                    <a:srgbClr val="0070C0"/>
                  </a:solidFill>
                  <a:latin typeface="Comic Sans MS" pitchFamily="66" charset="0"/>
                  <a:cs typeface="Times New Roman" pitchFamily="18" charset="0"/>
                  <a:sym typeface="Wingdings" panose="05000000000000000000" pitchFamily="2" charset="2"/>
                </a:rPr>
                <a:t></a:t>
              </a:r>
              <a:endParaRPr lang="pl-PL" sz="5400" b="1" dirty="0" smtClean="0">
                <a:solidFill>
                  <a:srgbClr val="0070C0"/>
                </a:solidFill>
                <a:latin typeface="Comic Sans MS" pitchFamily="66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20483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642100" y="188640"/>
            <a:ext cx="14494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i="1" u="sng" dirty="0" smtClean="0">
                <a:solidFill>
                  <a:schemeClr val="bg2">
                    <a:lumMod val="75000"/>
                  </a:schemeClr>
                </a:solidFill>
              </a:rPr>
              <a:t>Methods</a:t>
            </a:r>
            <a:endParaRPr lang="en-GB" sz="2400" b="1" i="1" u="sng" dirty="0">
              <a:solidFill>
                <a:schemeClr val="bg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Prostokąt 4"/>
              <p:cNvSpPr/>
              <p:nvPr/>
            </p:nvSpPr>
            <p:spPr>
              <a:xfrm>
                <a:off x="401620" y="764704"/>
                <a:ext cx="8634876" cy="49021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000" b="1" dirty="0" smtClean="0">
                    <a:solidFill>
                      <a:schemeClr val="bg2">
                        <a:lumMod val="75000"/>
                      </a:schemeClr>
                    </a:solidFill>
                    <a:latin typeface="+mj-lt"/>
                  </a:rPr>
                  <a:t>Two measures of growth </a:t>
                </a:r>
                <a:r>
                  <a:rPr lang="en-GB" sz="2000" dirty="0" smtClean="0">
                    <a:solidFill>
                      <a:schemeClr val="bg2">
                        <a:lumMod val="75000"/>
                      </a:schemeClr>
                    </a:solidFill>
                    <a:latin typeface="+mj-lt"/>
                  </a:rPr>
                  <a:t>changes were</a:t>
                </a:r>
                <a:r>
                  <a:rPr lang="en-GB" sz="2000" b="1" dirty="0" smtClean="0">
                    <a:solidFill>
                      <a:schemeClr val="bg2">
                        <a:lumMod val="75000"/>
                      </a:schemeClr>
                    </a:solidFill>
                    <a:latin typeface="+mj-lt"/>
                  </a:rPr>
                  <a:t> </a:t>
                </a:r>
                <a:r>
                  <a:rPr lang="en-GB" sz="2000" dirty="0">
                    <a:solidFill>
                      <a:schemeClr val="bg2">
                        <a:lumMod val="75000"/>
                      </a:schemeClr>
                    </a:solidFill>
                    <a:latin typeface="+mj-lt"/>
                  </a:rPr>
                  <a:t>considered :</a:t>
                </a:r>
              </a:p>
              <a:p>
                <a:pPr marL="709200" lvl="1" indent="-457200">
                  <a:spcBef>
                    <a:spcPts val="600"/>
                  </a:spcBef>
                  <a:spcAft>
                    <a:spcPts val="600"/>
                  </a:spcAft>
                  <a:buFont typeface="+mj-lt"/>
                  <a:buAutoNum type="alphaUcPeriod"/>
                </a:pPr>
                <a:r>
                  <a:rPr lang="en-GB" sz="2000" dirty="0">
                    <a:solidFill>
                      <a:schemeClr val="bg2">
                        <a:lumMod val="75000"/>
                      </a:schemeClr>
                    </a:solidFill>
                    <a:latin typeface="+mj-lt"/>
                  </a:rPr>
                  <a:t> </a:t>
                </a:r>
                <a:r>
                  <a:rPr lang="en-GB" sz="2000" b="1" u="sng" dirty="0" smtClean="0">
                    <a:solidFill>
                      <a:schemeClr val="bg2">
                        <a:lumMod val="75000"/>
                      </a:schemeClr>
                    </a:solidFill>
                    <a:latin typeface="+mj-lt"/>
                  </a:rPr>
                  <a:t>Average </a:t>
                </a:r>
                <a:r>
                  <a:rPr lang="en-GB" sz="2000" b="1" u="sng" dirty="0">
                    <a:solidFill>
                      <a:schemeClr val="bg2">
                        <a:lumMod val="75000"/>
                      </a:schemeClr>
                    </a:solidFill>
                    <a:latin typeface="+mj-lt"/>
                  </a:rPr>
                  <a:t>(</a:t>
                </a:r>
                <a:r>
                  <a:rPr lang="en-GB" sz="1600" b="1" u="sng" dirty="0">
                    <a:solidFill>
                      <a:schemeClr val="bg2">
                        <a:lumMod val="75000"/>
                      </a:schemeClr>
                    </a:solidFill>
                    <a:latin typeface="+mj-lt"/>
                  </a:rPr>
                  <a:t>over </a:t>
                </a:r>
                <a:r>
                  <a:rPr lang="en-GB" sz="1600" b="1" u="sng" dirty="0" smtClean="0">
                    <a:solidFill>
                      <a:schemeClr val="bg2">
                        <a:lumMod val="75000"/>
                      </a:schemeClr>
                    </a:solidFill>
                    <a:latin typeface="+mj-lt"/>
                  </a:rPr>
                  <a:t>ages</a:t>
                </a:r>
                <a:r>
                  <a:rPr lang="en-GB" sz="2000" b="1" u="sng" dirty="0" smtClean="0">
                    <a:solidFill>
                      <a:schemeClr val="bg2">
                        <a:lumMod val="75000"/>
                      </a:schemeClr>
                    </a:solidFill>
                    <a:latin typeface="+mj-lt"/>
                  </a:rPr>
                  <a:t>) „normalised” increment </a:t>
                </a:r>
                <a:r>
                  <a:rPr lang="en-GB" sz="2000" b="1" dirty="0">
                    <a:solidFill>
                      <a:schemeClr val="bg2">
                        <a:lumMod val="75000"/>
                      </a:schemeClr>
                    </a:solidFill>
                    <a:latin typeface="+mj-lt"/>
                  </a:rPr>
                  <a:t>in </a:t>
                </a:r>
                <a:r>
                  <a:rPr lang="en-GB" sz="2000" b="1" dirty="0" smtClean="0">
                    <a:solidFill>
                      <a:schemeClr val="bg2">
                        <a:lumMod val="75000"/>
                      </a:schemeClr>
                    </a:solidFill>
                    <a:latin typeface="+mj-lt"/>
                  </a:rPr>
                  <a:t>weight </a:t>
                </a:r>
                <a:r>
                  <a:rPr lang="pl-PL" sz="2000" b="1" dirty="0" err="1" smtClean="0">
                    <a:solidFill>
                      <a:schemeClr val="bg2">
                        <a:lumMod val="75000"/>
                      </a:schemeClr>
                    </a:solidFill>
                    <a:latin typeface="+mj-lt"/>
                  </a:rPr>
                  <a:t>within</a:t>
                </a:r>
                <a:r>
                  <a:rPr lang="pl-PL" sz="2000" b="1" dirty="0" smtClean="0">
                    <a:solidFill>
                      <a:schemeClr val="bg2">
                        <a:lumMod val="75000"/>
                      </a:schemeClr>
                    </a:solidFill>
                    <a:latin typeface="+mj-lt"/>
                  </a:rPr>
                  <a:t> </a:t>
                </a:r>
                <a:r>
                  <a:rPr lang="en-GB" sz="2000" b="1" dirty="0" smtClean="0">
                    <a:solidFill>
                      <a:schemeClr val="bg2">
                        <a:lumMod val="75000"/>
                      </a:schemeClr>
                    </a:solidFill>
                    <a:latin typeface="+mj-lt"/>
                  </a:rPr>
                  <a:t>year (t) or year-class (</a:t>
                </a:r>
                <a:r>
                  <a:rPr lang="en-GB" sz="2000" b="1" dirty="0" err="1" smtClean="0">
                    <a:solidFill>
                      <a:schemeClr val="bg2">
                        <a:lumMod val="75000"/>
                      </a:schemeClr>
                    </a:solidFill>
                    <a:latin typeface="+mj-lt"/>
                  </a:rPr>
                  <a:t>yc</a:t>
                </a:r>
                <a:r>
                  <a:rPr lang="en-GB" sz="2000" b="1" dirty="0" smtClean="0">
                    <a:solidFill>
                      <a:schemeClr val="bg2">
                        <a:lumMod val="75000"/>
                      </a:schemeClr>
                    </a:solidFill>
                    <a:latin typeface="+mj-lt"/>
                  </a:rPr>
                  <a:t>)</a:t>
                </a:r>
                <a:endParaRPr lang="en-GB" sz="2000" b="1" dirty="0">
                  <a:solidFill>
                    <a:schemeClr val="bg2">
                      <a:lumMod val="75000"/>
                    </a:schemeClr>
                  </a:solidFill>
                  <a:latin typeface="+mj-lt"/>
                </a:endParaRPr>
              </a:p>
              <a:p>
                <a:pPr marL="252000" lvl="1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/>
                          </a:rPr>
                          <m:t>𝐴𝑣</m:t>
                        </m:r>
                        <m:r>
                          <a:rPr lang="en-GB" sz="2000" i="1">
                            <a:latin typeface="Cambria Math"/>
                          </a:rPr>
                          <m:t>.</m:t>
                        </m:r>
                        <m:r>
                          <a:rPr lang="en-GB" sz="2000" i="1">
                            <a:latin typeface="Cambria Math"/>
                          </a:rPr>
                          <m:t>𝐼𝑛𝑐𝑟</m:t>
                        </m:r>
                      </m:e>
                      <m:sub>
                        <m:r>
                          <a:rPr lang="en-GB" sz="2000" i="1">
                            <a:latin typeface="Cambria Math"/>
                          </a:rPr>
                          <m:t>𝑡</m:t>
                        </m:r>
                      </m:sub>
                    </m:sSub>
                    <m:sSubSup>
                      <m:sSub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GB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000" i="1">
                                    <a:latin typeface="Cambria Math"/>
                                  </a:rPr>
                                  <m:t>𝑎𝑣𝑒𝑟𝑎𝑔𝑒</m:t>
                                </m:r>
                              </m:e>
                              <m:sub>
                                <m:r>
                                  <a:rPr lang="en-GB" sz="2000" i="1">
                                    <a:latin typeface="Cambria Math"/>
                                  </a:rPr>
                                  <m:t>𝑜𝑣𝑒𝑟</m:t>
                                </m:r>
                                <m:r>
                                  <a:rPr lang="en-GB" sz="2000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GB" sz="2000" i="1">
                                    <a:latin typeface="Cambria Math"/>
                                  </a:rPr>
                                  <m:t>𝑎</m:t>
                                </m:r>
                              </m:sub>
                            </m:sSub>
                            <m:r>
                              <a:rPr lang="en-GB" sz="2000" i="1">
                                <a:latin typeface="Cambria Math"/>
                              </a:rPr>
                              <m:t>(∆</m:t>
                            </m:r>
                            <m:r>
                              <a:rPr lang="en-GB" sz="2000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GB" sz="2000" i="1">
                                <a:latin typeface="Cambria Math"/>
                              </a:rPr>
                              <m:t>𝑡</m:t>
                            </m:r>
                            <m:r>
                              <a:rPr lang="en-GB" sz="2000" i="1">
                                <a:latin typeface="Cambria Math"/>
                              </a:rPr>
                              <m:t>,</m:t>
                            </m:r>
                            <m:r>
                              <a:rPr lang="en-GB" sz="2000" i="1"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  <m:r>
                          <a:rPr lang="en-GB" sz="2000" i="1">
                            <a:latin typeface="Cambria Math"/>
                          </a:rPr>
                          <m:t>), </m:t>
                        </m:r>
                      </m:e>
                      <m:sub/>
                      <m:sup>
                        <m:r>
                          <a:rPr lang="en-GB" sz="2000" i="1">
                            <a:latin typeface="Cambria Math"/>
                          </a:rPr>
                          <m:t>  </m:t>
                        </m:r>
                      </m:sup>
                    </m:sSubSup>
                  </m:oMath>
                </a14:m>
                <a:r>
                  <a:rPr lang="en-GB" sz="2000" dirty="0">
                    <a:solidFill>
                      <a:schemeClr val="bg2">
                        <a:lumMod val="75000"/>
                      </a:schemeClr>
                    </a:solidFill>
                  </a:rPr>
                  <a:t> </a:t>
                </a:r>
                <a:endParaRPr lang="en-GB" sz="2000" dirty="0" smtClean="0">
                  <a:solidFill>
                    <a:schemeClr val="bg2">
                      <a:lumMod val="75000"/>
                    </a:schemeClr>
                  </a:solidFill>
                </a:endParaRPr>
              </a:p>
              <a:p>
                <a:pPr marL="252000" lvl="1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/>
                          </a:rPr>
                          <m:t>𝐴𝑣</m:t>
                        </m:r>
                        <m:r>
                          <a:rPr lang="en-GB" sz="2000" i="1">
                            <a:latin typeface="Cambria Math"/>
                          </a:rPr>
                          <m:t>.</m:t>
                        </m:r>
                        <m:r>
                          <a:rPr lang="en-GB" sz="2000" i="1">
                            <a:latin typeface="Cambria Math"/>
                          </a:rPr>
                          <m:t>𝐼𝑛𝑐𝑟</m:t>
                        </m:r>
                      </m:e>
                      <m:sub>
                        <m:r>
                          <a:rPr lang="en-GB" sz="2000" b="0" i="1" smtClean="0">
                            <a:latin typeface="Cambria Math"/>
                          </a:rPr>
                          <m:t>𝑦𝑐</m:t>
                        </m:r>
                      </m:sub>
                    </m:sSub>
                    <m:sSubSup>
                      <m:sSub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GB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000" i="1">
                                    <a:latin typeface="Cambria Math"/>
                                  </a:rPr>
                                  <m:t>𝑎𝑣𝑒𝑟𝑎𝑔𝑒</m:t>
                                </m:r>
                              </m:e>
                              <m:sub>
                                <m:r>
                                  <a:rPr lang="en-GB" sz="2000" i="1">
                                    <a:latin typeface="Cambria Math"/>
                                  </a:rPr>
                                  <m:t>𝑜𝑣𝑒𝑟</m:t>
                                </m:r>
                                <m:r>
                                  <a:rPr lang="en-GB" sz="2000" i="1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GB" sz="2000" b="0" i="1" smtClean="0">
                                    <a:latin typeface="Cambria Math"/>
                                  </a:rPr>
                                  <m:t>𝑦𝑐</m:t>
                                </m:r>
                              </m:sub>
                            </m:sSub>
                            <m:r>
                              <a:rPr lang="en-GB" sz="2000" i="1">
                                <a:latin typeface="Cambria Math"/>
                              </a:rPr>
                              <m:t>(∆</m:t>
                            </m:r>
                            <m:r>
                              <a:rPr lang="en-GB" sz="2000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GB" sz="2000" i="1">
                                <a:latin typeface="Cambria Math"/>
                              </a:rPr>
                              <m:t>𝑡</m:t>
                            </m:r>
                            <m:r>
                              <a:rPr lang="en-GB" sz="2000" i="1">
                                <a:latin typeface="Cambria Math"/>
                              </a:rPr>
                              <m:t>,</m:t>
                            </m:r>
                            <m:r>
                              <a:rPr lang="en-GB" sz="2000" i="1"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  <m:r>
                          <a:rPr lang="en-GB" sz="2000" i="1">
                            <a:latin typeface="Cambria Math"/>
                          </a:rPr>
                          <m:t>), </m:t>
                        </m:r>
                      </m:e>
                      <m:sub/>
                      <m:sup>
                        <m:r>
                          <a:rPr lang="en-GB" sz="2000" i="1">
                            <a:latin typeface="Cambria Math"/>
                          </a:rPr>
                          <m:t>  </m:t>
                        </m:r>
                      </m:sup>
                    </m:sSubSup>
                  </m:oMath>
                </a14:m>
                <a:r>
                  <a:rPr lang="en-GB" sz="2000" dirty="0">
                    <a:solidFill>
                      <a:schemeClr val="bg2">
                        <a:lumMod val="75000"/>
                      </a:schemeClr>
                    </a:solidFill>
                  </a:rPr>
                  <a:t> </a:t>
                </a:r>
              </a:p>
              <a:p>
                <a:pPr marL="252000" lvl="1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600" dirty="0" smtClean="0">
                    <a:solidFill>
                      <a:schemeClr val="bg2">
                        <a:lumMod val="75000"/>
                      </a:schemeClr>
                    </a:solidFill>
                    <a:latin typeface="+mn-lt"/>
                  </a:rPr>
                  <a:t>where average </a:t>
                </a:r>
                <a:r>
                  <a:rPr lang="en-GB" sz="1600" dirty="0">
                    <a:solidFill>
                      <a:schemeClr val="bg2">
                        <a:lumMod val="75000"/>
                      </a:schemeClr>
                    </a:solidFill>
                    <a:latin typeface="+mn-lt"/>
                  </a:rPr>
                  <a:t>„normalised” increment in weight at age a in year </a:t>
                </a:r>
                <a:r>
                  <a:rPr lang="en-GB" sz="1600" dirty="0" smtClean="0">
                    <a:solidFill>
                      <a:schemeClr val="bg2">
                        <a:lumMod val="75000"/>
                      </a:schemeClr>
                    </a:solidFill>
                    <a:latin typeface="+mn-lt"/>
                  </a:rPr>
                  <a:t>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/>
                          </a:rPr>
                          <m:t>∆</m:t>
                        </m:r>
                        <m:r>
                          <a:rPr lang="en-GB" sz="1600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GB" sz="1600" i="1">
                            <a:latin typeface="Cambria Math"/>
                          </a:rPr>
                          <m:t>𝑡</m:t>
                        </m:r>
                        <m:r>
                          <a:rPr lang="en-GB" sz="1600" i="1">
                            <a:latin typeface="Cambria Math"/>
                          </a:rPr>
                          <m:t>,</m:t>
                        </m:r>
                        <m:r>
                          <a:rPr lang="en-GB" sz="1600" i="1">
                            <a:latin typeface="Cambria Math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GB" sz="1600" dirty="0" smtClean="0">
                    <a:solidFill>
                      <a:schemeClr val="bg2">
                        <a:lumMod val="75000"/>
                      </a:schemeClr>
                    </a:solidFill>
                    <a:latin typeface="+mn-lt"/>
                  </a:rPr>
                  <a:t>, </a:t>
                </a:r>
                <a:r>
                  <a:rPr lang="en-GB" sz="1600" dirty="0">
                    <a:solidFill>
                      <a:schemeClr val="bg2">
                        <a:lumMod val="75000"/>
                      </a:schemeClr>
                    </a:solidFill>
                    <a:latin typeface="+mn-lt"/>
                  </a:rPr>
                  <a:t>is defined as</a:t>
                </a:r>
              </a:p>
              <a:p>
                <a:pPr marL="252000" lvl="1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/>
                              </a:rPr>
                              <m:t>∆</m:t>
                            </m:r>
                            <m:r>
                              <a:rPr lang="en-GB" sz="2000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GB" sz="2000" i="1">
                                <a:latin typeface="Cambria Math"/>
                              </a:rPr>
                              <m:t>𝑡</m:t>
                            </m:r>
                            <m:r>
                              <a:rPr lang="en-GB" sz="2000" i="1">
                                <a:latin typeface="Cambria Math"/>
                              </a:rPr>
                              <m:t>,</m:t>
                            </m:r>
                            <m:r>
                              <a:rPr lang="en-GB" sz="2000" i="1">
                                <a:latin typeface="Cambria Math"/>
                              </a:rPr>
                              <m:t>𝑎</m:t>
                            </m:r>
                          </m:sub>
                        </m:sSub>
                        <m:r>
                          <a:rPr lang="en-GB" sz="2000" i="1">
                            <a:latin typeface="Cambria Math"/>
                          </a:rPr>
                          <m:t>=</m:t>
                        </m:r>
                        <m:r>
                          <a:rPr lang="en-GB" sz="2000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GB" sz="2000" i="1">
                            <a:latin typeface="Cambria Math"/>
                          </a:rPr>
                          <m:t>𝑡</m:t>
                        </m:r>
                        <m:r>
                          <a:rPr lang="en-GB" sz="2000" i="1">
                            <a:latin typeface="Cambria Math"/>
                          </a:rPr>
                          <m:t>+1,</m:t>
                        </m:r>
                        <m:r>
                          <a:rPr lang="en-GB" sz="2000" b="0" i="1" smtClean="0">
                            <a:latin typeface="Cambria Math"/>
                          </a:rPr>
                          <m:t>𝑎</m:t>
                        </m:r>
                        <m:r>
                          <a:rPr lang="en-GB" sz="2000" b="0" i="1" smtClean="0">
                            <a:latin typeface="Cambria Math"/>
                          </a:rPr>
                          <m:t>+1</m:t>
                        </m:r>
                      </m:sub>
                      <m:sup>
                        <m:r>
                          <a:rPr lang="en-GB" sz="2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1/3</m:t>
                        </m:r>
                      </m:sup>
                    </m:sSubSup>
                    <m:r>
                      <a:rPr lang="en-GB" sz="2000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GB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GB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GB" sz="20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𝐾</m:t>
                        </m:r>
                      </m:sup>
                    </m:sSup>
                    <m:sSubSup>
                      <m:sSub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2000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GB" sz="2000" i="1">
                            <a:latin typeface="Cambria Math"/>
                          </a:rPr>
                          <m:t>𝑡</m:t>
                        </m:r>
                        <m:r>
                          <a:rPr lang="en-GB" sz="2000" b="0" i="1" smtClean="0">
                            <a:latin typeface="Cambria Math"/>
                          </a:rPr>
                          <m:t>,</m:t>
                        </m:r>
                        <m:r>
                          <a:rPr lang="en-GB" sz="2000" b="0" i="1" smtClean="0">
                            <a:latin typeface="Cambria Math"/>
                          </a:rPr>
                          <m:t>𝑎</m:t>
                        </m:r>
                      </m:sub>
                      <m:sup>
                        <m:r>
                          <a:rPr lang="en-GB" sz="20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1/3</m:t>
                        </m:r>
                      </m:sup>
                    </m:sSubSup>
                  </m:oMath>
                </a14:m>
                <a:r>
                  <a:rPr lang="en-GB" sz="2000" dirty="0" smtClean="0">
                    <a:solidFill>
                      <a:schemeClr val="bg2">
                        <a:lumMod val="75000"/>
                      </a:schemeClr>
                    </a:solidFill>
                  </a:rPr>
                  <a:t>  </a:t>
                </a:r>
                <a:r>
                  <a:rPr lang="en-GB" sz="1200" dirty="0" smtClean="0">
                    <a:solidFill>
                      <a:schemeClr val="bg2">
                        <a:lumMod val="75000"/>
                      </a:schemeClr>
                    </a:solidFill>
                    <a:latin typeface="+mn-lt"/>
                  </a:rPr>
                  <a:t>(</a:t>
                </a:r>
                <a:r>
                  <a:rPr lang="en-GB" sz="1200" dirty="0" smtClean="0">
                    <a:solidFill>
                      <a:srgbClr val="FF0000"/>
                    </a:solidFill>
                    <a:latin typeface="+mn-lt"/>
                  </a:rPr>
                  <a:t>red part </a:t>
                </a:r>
                <a:r>
                  <a:rPr lang="en-GB" sz="1200" dirty="0" smtClean="0">
                    <a:solidFill>
                      <a:schemeClr val="bg2">
                        <a:lumMod val="75000"/>
                      </a:schemeClr>
                    </a:solidFill>
                    <a:latin typeface="+mn-lt"/>
                  </a:rPr>
                  <a:t>shows the difference from standard definition of increment</a:t>
                </a:r>
                <a:r>
                  <a:rPr lang="en-GB" sz="1200" dirty="0" smtClean="0">
                    <a:solidFill>
                      <a:schemeClr val="bg2">
                        <a:lumMod val="75000"/>
                      </a:schemeClr>
                    </a:solidFill>
                  </a:rPr>
                  <a:t>) </a:t>
                </a:r>
              </a:p>
              <a:p>
                <a:pPr marL="252000" lvl="1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600" dirty="0" smtClean="0">
                    <a:solidFill>
                      <a:schemeClr val="bg2">
                        <a:lumMod val="75000"/>
                      </a:schemeClr>
                    </a:solidFill>
                    <a:latin typeface="+mn-lt"/>
                  </a:rPr>
                  <a:t>Reciprocal of such increment may be considered as linearly dependent on stock size (see slide </a:t>
                </a:r>
                <a:r>
                  <a:rPr lang="pl-PL" sz="1600" dirty="0" smtClean="0">
                    <a:solidFill>
                      <a:schemeClr val="bg2">
                        <a:lumMod val="75000"/>
                      </a:schemeClr>
                    </a:solidFill>
                    <a:latin typeface="+mn-lt"/>
                  </a:rPr>
                  <a:t>11</a:t>
                </a:r>
                <a:r>
                  <a:rPr lang="en-GB" sz="1600" dirty="0" smtClean="0">
                    <a:solidFill>
                      <a:schemeClr val="bg2">
                        <a:lumMod val="75000"/>
                      </a:schemeClr>
                    </a:solidFill>
                    <a:latin typeface="+mn-lt"/>
                  </a:rPr>
                  <a:t>), the multiplier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GB" sz="16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𝐾</m:t>
                        </m:r>
                      </m:sup>
                    </m:sSup>
                  </m:oMath>
                </a14:m>
                <a:r>
                  <a:rPr lang="en-GB" sz="1600" dirty="0" smtClean="0">
                    <a:solidFill>
                      <a:schemeClr val="bg2">
                        <a:lumMod val="75000"/>
                      </a:schemeClr>
                    </a:solidFill>
                    <a:latin typeface="+mn-lt"/>
                  </a:rPr>
                  <a:t> makes it „independent” on age, the power </a:t>
                </a:r>
                <a:r>
                  <a:rPr lang="en-GB" sz="1600" dirty="0" smtClean="0">
                    <a:solidFill>
                      <a:srgbClr val="FF0000"/>
                    </a:solidFill>
                    <a:latin typeface="+mn-lt"/>
                  </a:rPr>
                  <a:t>1/3</a:t>
                </a:r>
                <a:r>
                  <a:rPr lang="en-GB" sz="1600" dirty="0" smtClean="0">
                    <a:solidFill>
                      <a:schemeClr val="bg2">
                        <a:lumMod val="75000"/>
                      </a:schemeClr>
                    </a:solidFill>
                    <a:latin typeface="+mn-lt"/>
                  </a:rPr>
                  <a:t> leads to linearity</a:t>
                </a:r>
              </a:p>
              <a:p>
                <a:pPr marL="252000" lvl="1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pl-PL" dirty="0" smtClean="0">
                    <a:solidFill>
                      <a:schemeClr val="bg2">
                        <a:lumMod val="75000"/>
                      </a:schemeClr>
                    </a:solidFill>
                    <a:latin typeface="+mn-lt"/>
                  </a:rPr>
                  <a:t>B.  </a:t>
                </a:r>
                <a:r>
                  <a:rPr lang="en-GB" sz="2000" b="1" u="sng" dirty="0" smtClean="0">
                    <a:solidFill>
                      <a:schemeClr val="bg2">
                        <a:lumMod val="75000"/>
                      </a:schemeClr>
                    </a:solidFill>
                    <a:latin typeface="+mn-lt"/>
                  </a:rPr>
                  <a:t>Relative weight at age</a:t>
                </a:r>
                <a:r>
                  <a:rPr lang="en-GB" sz="2000" u="sng" dirty="0" smtClean="0">
                    <a:solidFill>
                      <a:schemeClr val="bg2">
                        <a:lumMod val="75000"/>
                      </a:schemeClr>
                    </a:solidFill>
                    <a:latin typeface="+mn-lt"/>
                  </a:rPr>
                  <a:t> </a:t>
                </a:r>
                <a:r>
                  <a:rPr lang="en-GB" sz="1400" dirty="0">
                    <a:solidFill>
                      <a:schemeClr val="bg2">
                        <a:lumMod val="75000"/>
                      </a:schemeClr>
                    </a:solidFill>
                    <a:latin typeface="+mn-lt"/>
                  </a:rPr>
                  <a:t>(in relation to average weight at age over entire time series)</a:t>
                </a:r>
                <a:endParaRPr lang="en-GB" sz="1400" dirty="0" smtClean="0">
                  <a:solidFill>
                    <a:schemeClr val="bg2">
                      <a:lumMod val="75000"/>
                    </a:schemeClr>
                  </a:solidFill>
                  <a:latin typeface="+mn-lt"/>
                </a:endParaRPr>
              </a:p>
              <a:p>
                <a:pPr marL="252000" lvl="1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/>
                            </a:rPr>
                            <m:t>𝑅𝐸𝐿𝑤</m:t>
                          </m:r>
                        </m:e>
                        <m:sub>
                          <m:r>
                            <a:rPr lang="en-GB" i="1">
                              <a:latin typeface="Cambria Math"/>
                            </a:rPr>
                            <m:t>𝑡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GB" b="0" i="1" smtClean="0">
                              <a:latin typeface="Cambria Math"/>
                            </a:rPr>
                            <m:t>𝑎</m:t>
                          </m:r>
                        </m:sub>
                      </m:sSub>
                      <m:sSubSup>
                        <m:sSub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GB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/>
                            </a:rPr>
                            <m:t>/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𝑎𝑣𝑒𝑟𝑎𝑔𝑒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/>
                                    </a:rPr>
                                    <m:t>𝑜𝑣𝑒𝑟</m:t>
                                  </m:r>
                                  <m:r>
                                    <a:rPr lang="en-GB" i="1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pl-PL" b="0" i="1" smtClean="0">
                                      <a:latin typeface="Cambria Math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GB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GB" i="1"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  <m:r>
                            <a:rPr lang="en-GB" i="1">
                              <a:latin typeface="Cambria Math"/>
                            </a:rPr>
                            <m:t>), </m:t>
                          </m:r>
                        </m:e>
                        <m:sub/>
                        <m:sup>
                          <m:r>
                            <a:rPr lang="en-GB" i="1">
                              <a:latin typeface="Cambria Math"/>
                            </a:rPr>
                            <m:t>  </m:t>
                          </m:r>
                        </m:sup>
                      </m:sSubSup>
                    </m:oMath>
                  </m:oMathPara>
                </a14:m>
                <a:endParaRPr lang="en-GB" dirty="0" smtClean="0">
                  <a:solidFill>
                    <a:schemeClr val="bg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Prostoką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620" y="764704"/>
                <a:ext cx="8634876" cy="4902111"/>
              </a:xfrm>
              <a:prstGeom prst="rect">
                <a:avLst/>
              </a:prstGeom>
              <a:blipFill rotWithShape="1">
                <a:blip r:embed="rId2"/>
                <a:stretch>
                  <a:fillRect l="-777" t="-621" r="-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6572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267744" y="245839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Steps in </a:t>
            </a:r>
            <a:r>
              <a:rPr lang="pl-PL" sz="2400" b="1" u="sng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the </a:t>
            </a:r>
            <a:r>
              <a:rPr lang="en-GB" sz="2400" b="1" u="sng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analysis</a:t>
            </a:r>
            <a:endParaRPr lang="en-GB" sz="2400" b="1" u="sng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683568" y="836712"/>
            <a:ext cx="756084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GB" sz="2000" dirty="0" smtClean="0">
                <a:solidFill>
                  <a:schemeClr val="bg2"/>
                </a:solidFill>
                <a:latin typeface="+mj-lt"/>
              </a:rPr>
              <a:t>Simple Linear models were applied (normal distributions, constant variance, </a:t>
            </a:r>
            <a:r>
              <a:rPr lang="pl-PL" sz="2000" dirty="0" smtClean="0">
                <a:solidFill>
                  <a:schemeClr val="bg2"/>
                </a:solidFill>
                <a:latin typeface="+mj-lt"/>
              </a:rPr>
              <a:t>..</a:t>
            </a:r>
            <a:r>
              <a:rPr lang="en-GB" sz="2000" dirty="0" smtClean="0">
                <a:solidFill>
                  <a:schemeClr val="bg2"/>
                </a:solidFill>
                <a:latin typeface="+mj-lt"/>
              </a:rPr>
              <a:t>.</a:t>
            </a:r>
            <a:r>
              <a:rPr lang="pl-PL" sz="2000" dirty="0" smtClean="0">
                <a:solidFill>
                  <a:schemeClr val="bg2"/>
                </a:solidFill>
                <a:latin typeface="+mj-lt"/>
              </a:rPr>
              <a:t>, </a:t>
            </a:r>
            <a:r>
              <a:rPr lang="pl-PL" sz="2000" b="1" dirty="0" smtClean="0">
                <a:solidFill>
                  <a:schemeClr val="bg2"/>
                </a:solidFill>
                <a:latin typeface="+mj-lt"/>
              </a:rPr>
              <a:t>GLM </a:t>
            </a:r>
            <a:r>
              <a:rPr lang="en-GB" sz="2000" b="1" dirty="0" smtClean="0">
                <a:solidFill>
                  <a:schemeClr val="bg2"/>
                </a:solidFill>
                <a:latin typeface="+mj-lt"/>
              </a:rPr>
              <a:t>may be considered if necessary</a:t>
            </a:r>
            <a:r>
              <a:rPr lang="en-GB" sz="2000" dirty="0" smtClean="0">
                <a:solidFill>
                  <a:schemeClr val="bg2"/>
                </a:solidFill>
                <a:latin typeface="+mj-lt"/>
              </a:rPr>
              <a:t>)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GB" sz="2000" dirty="0" smtClean="0">
                <a:solidFill>
                  <a:schemeClr val="bg2"/>
                </a:solidFill>
                <a:latin typeface="+mj-lt"/>
              </a:rPr>
              <a:t>First all data points for given stock were used in the data analysis and model fit. The produced output consisted of</a:t>
            </a:r>
          </a:p>
          <a:p>
            <a:pPr marL="800100" lvl="1" indent="-342900">
              <a:spcBef>
                <a:spcPts val="600"/>
              </a:spcBef>
              <a:buFont typeface="+mj-lt"/>
              <a:buAutoNum type="alphaLcParenR"/>
            </a:pPr>
            <a:r>
              <a:rPr lang="en-GB" dirty="0" smtClean="0">
                <a:solidFill>
                  <a:schemeClr val="bg2"/>
                </a:solidFill>
                <a:latin typeface="+mj-lt"/>
              </a:rPr>
              <a:t>Plots of relative growth and normalised increment by ages over years and their variance (SD)</a:t>
            </a:r>
          </a:p>
          <a:p>
            <a:pPr marL="800100" lvl="1" indent="-342900">
              <a:spcBef>
                <a:spcPts val="600"/>
              </a:spcBef>
              <a:buFont typeface="+mj-lt"/>
              <a:buAutoNum type="alphaLcParenR"/>
            </a:pPr>
            <a:r>
              <a:rPr lang="en-GB" dirty="0" smtClean="0">
                <a:solidFill>
                  <a:schemeClr val="bg2"/>
                </a:solidFill>
                <a:latin typeface="+mj-lt"/>
              </a:rPr>
              <a:t>Different measures of consistency (inconsistency) of growth changes (within years or cohorts): SD at year, correlations (pairs), bubbles plots</a:t>
            </a:r>
          </a:p>
          <a:p>
            <a:pPr marL="800100" lvl="1" indent="-342900">
              <a:spcBef>
                <a:spcPts val="600"/>
              </a:spcBef>
              <a:buFont typeface="+mj-lt"/>
              <a:buAutoNum type="alphaLcParenR"/>
            </a:pPr>
            <a:r>
              <a:rPr lang="en-GB" dirty="0" smtClean="0">
                <a:solidFill>
                  <a:schemeClr val="bg2"/>
                </a:solidFill>
                <a:latin typeface="+mj-lt"/>
              </a:rPr>
              <a:t>Plots of observations and fitted relationships</a:t>
            </a:r>
          </a:p>
          <a:p>
            <a:pPr marL="800100" lvl="1" indent="-342900">
              <a:spcBef>
                <a:spcPts val="600"/>
              </a:spcBef>
              <a:buFont typeface="+mj-lt"/>
              <a:buAutoNum type="alphaLcParenR"/>
            </a:pPr>
            <a:r>
              <a:rPr lang="en-GB" dirty="0" smtClean="0">
                <a:solidFill>
                  <a:schemeClr val="bg2"/>
                </a:solidFill>
                <a:latin typeface="+mj-lt"/>
              </a:rPr>
              <a:t>Tables with linear model fits, including</a:t>
            </a:r>
          </a:p>
          <a:p>
            <a:pPr marL="1314450" lvl="2" indent="-400050">
              <a:spcBef>
                <a:spcPts val="600"/>
              </a:spcBef>
              <a:buFont typeface="+mj-lt"/>
              <a:buAutoNum type="romanLcPeriod"/>
            </a:pPr>
            <a:r>
              <a:rPr lang="en-GB" sz="1600" dirty="0" smtClean="0">
                <a:solidFill>
                  <a:schemeClr val="bg2"/>
                </a:solidFill>
                <a:latin typeface="+mj-lt"/>
              </a:rPr>
              <a:t>Tests for normality</a:t>
            </a:r>
          </a:p>
          <a:p>
            <a:pPr marL="1314450" lvl="2" indent="-400050">
              <a:spcBef>
                <a:spcPts val="600"/>
              </a:spcBef>
              <a:buFont typeface="+mj-lt"/>
              <a:buAutoNum type="romanLcPeriod"/>
            </a:pPr>
            <a:r>
              <a:rPr lang="en-GB" sz="1600" dirty="0" smtClean="0">
                <a:solidFill>
                  <a:schemeClr val="bg2"/>
                </a:solidFill>
                <a:latin typeface="+mj-lt"/>
              </a:rPr>
              <a:t>Tests for outliers; in addition identification of residuals exceeding 1</a:t>
            </a:r>
            <a:r>
              <a:rPr lang="en-GB" sz="1600" baseline="30000" dirty="0" smtClean="0">
                <a:solidFill>
                  <a:schemeClr val="bg2"/>
                </a:solidFill>
                <a:latin typeface="+mj-lt"/>
              </a:rPr>
              <a:t>st</a:t>
            </a:r>
            <a:r>
              <a:rPr lang="en-GB" sz="1600" dirty="0" smtClean="0">
                <a:solidFill>
                  <a:schemeClr val="bg2"/>
                </a:solidFill>
                <a:latin typeface="+mj-lt"/>
              </a:rPr>
              <a:t> or 3</a:t>
            </a:r>
            <a:r>
              <a:rPr lang="en-GB" sz="1600" baseline="30000" dirty="0" smtClean="0">
                <a:solidFill>
                  <a:schemeClr val="bg2"/>
                </a:solidFill>
                <a:latin typeface="+mj-lt"/>
              </a:rPr>
              <a:t>rd</a:t>
            </a:r>
            <a:r>
              <a:rPr lang="en-GB" sz="1600" dirty="0" smtClean="0">
                <a:solidFill>
                  <a:schemeClr val="bg2"/>
                </a:solidFill>
                <a:latin typeface="+mj-lt"/>
              </a:rPr>
              <a:t> quartile -/+ 1.5 *IQR (inter quartile range)</a:t>
            </a:r>
          </a:p>
          <a:p>
            <a:pPr marL="1314450" lvl="2" indent="-400050">
              <a:spcBef>
                <a:spcPts val="600"/>
              </a:spcBef>
              <a:buFont typeface="+mj-lt"/>
              <a:buAutoNum type="romanLcPeriod"/>
            </a:pPr>
            <a:r>
              <a:rPr lang="en-GB" sz="1600" dirty="0" smtClean="0">
                <a:solidFill>
                  <a:schemeClr val="bg2"/>
                </a:solidFill>
                <a:latin typeface="+mj-lt"/>
              </a:rPr>
              <a:t>Diagnostics on graphs: residuals distribution, </a:t>
            </a:r>
            <a:r>
              <a:rPr lang="en-GB" sz="1600" dirty="0" err="1" smtClean="0">
                <a:solidFill>
                  <a:schemeClr val="bg2"/>
                </a:solidFill>
                <a:latin typeface="+mj-lt"/>
              </a:rPr>
              <a:t>qq</a:t>
            </a:r>
            <a:r>
              <a:rPr lang="en-GB" sz="1600" dirty="0" smtClean="0">
                <a:solidFill>
                  <a:schemeClr val="bg2"/>
                </a:solidFill>
                <a:latin typeface="+mj-lt"/>
              </a:rPr>
              <a:t> plots, Cook’s distance, </a:t>
            </a:r>
            <a:r>
              <a:rPr lang="en-GB" sz="1600" dirty="0" err="1" smtClean="0">
                <a:solidFill>
                  <a:schemeClr val="bg2"/>
                </a:solidFill>
                <a:latin typeface="+mj-lt"/>
              </a:rPr>
              <a:t>dffits</a:t>
            </a:r>
            <a:r>
              <a:rPr lang="en-GB" sz="1600" dirty="0" smtClean="0">
                <a:solidFill>
                  <a:schemeClr val="bg2"/>
                </a:solidFill>
                <a:latin typeface="+mj-lt"/>
              </a:rPr>
              <a:t>, </a:t>
            </a:r>
            <a:r>
              <a:rPr lang="en-GB" sz="1600" dirty="0" err="1" smtClean="0">
                <a:solidFill>
                  <a:schemeClr val="bg2"/>
                </a:solidFill>
                <a:latin typeface="+mj-lt"/>
              </a:rPr>
              <a:t>dfbetas</a:t>
            </a:r>
            <a:r>
              <a:rPr lang="en-GB" sz="1600" dirty="0" smtClean="0">
                <a:solidFill>
                  <a:schemeClr val="bg2"/>
                </a:solidFill>
                <a:latin typeface="+mj-lt"/>
              </a:rPr>
              <a:t>  </a:t>
            </a:r>
          </a:p>
          <a:p>
            <a:r>
              <a:rPr lang="pl-PL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96777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384985" y="566167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Steps in </a:t>
            </a:r>
            <a:r>
              <a:rPr lang="pl-PL" sz="2400" b="1" u="sng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the </a:t>
            </a:r>
            <a:r>
              <a:rPr lang="en-GB" sz="2400" b="1" u="sng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analysis (</a:t>
            </a:r>
            <a:r>
              <a:rPr lang="en-GB" sz="2400" b="1" u="sng" dirty="0" err="1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cont</a:t>
            </a:r>
            <a:r>
              <a:rPr lang="pl-PL" sz="2400" b="1" u="sng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n-GB" sz="2400" b="1" u="sng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)</a:t>
            </a:r>
            <a:endParaRPr lang="en-GB" sz="2400" b="1" u="sng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467544" y="1628800"/>
            <a:ext cx="820891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>
              <a:spcBef>
                <a:spcPts val="600"/>
              </a:spcBef>
            </a:pPr>
            <a:r>
              <a:rPr lang="pl-PL" sz="2000" dirty="0" smtClean="0">
                <a:solidFill>
                  <a:schemeClr val="bg2"/>
                </a:solidFill>
                <a:latin typeface="+mj-lt"/>
              </a:rPr>
              <a:t>3. </a:t>
            </a:r>
            <a:r>
              <a:rPr lang="en-GB" sz="2000" dirty="0" smtClean="0">
                <a:solidFill>
                  <a:schemeClr val="bg2"/>
                </a:solidFill>
                <a:latin typeface="+mj-lt"/>
              </a:rPr>
              <a:t>Basing on above diagnostics main action taken was to shorten        </a:t>
            </a:r>
            <a:r>
              <a:rPr lang="pl-PL" sz="2000" dirty="0" smtClean="0">
                <a:solidFill>
                  <a:schemeClr val="bg2"/>
                </a:solidFill>
                <a:latin typeface="+mj-lt"/>
              </a:rPr>
              <a:t> </a:t>
            </a:r>
            <a:r>
              <a:rPr lang="en-GB" sz="2000" dirty="0" smtClean="0">
                <a:solidFill>
                  <a:schemeClr val="bg2"/>
                </a:solidFill>
                <a:latin typeface="+mj-lt"/>
              </a:rPr>
              <a:t>range of considered age groups (</a:t>
            </a:r>
            <a:r>
              <a:rPr lang="en-GB" dirty="0" smtClean="0">
                <a:solidFill>
                  <a:schemeClr val="bg2"/>
                </a:solidFill>
                <a:latin typeface="+mj-lt"/>
              </a:rPr>
              <a:t>usually excluding the oldest and/or youngest ages, often poorly sampled, showing higher variability</a:t>
            </a:r>
            <a:r>
              <a:rPr lang="en-GB" sz="2000" dirty="0" smtClean="0">
                <a:solidFill>
                  <a:schemeClr val="bg2"/>
                </a:solidFill>
                <a:latin typeface="+mj-lt"/>
              </a:rPr>
              <a:t>)</a:t>
            </a:r>
          </a:p>
          <a:p>
            <a:pPr indent="360000">
              <a:spcBef>
                <a:spcPts val="600"/>
              </a:spcBef>
            </a:pPr>
            <a:r>
              <a:rPr lang="en-GB" sz="2000" dirty="0" smtClean="0">
                <a:solidFill>
                  <a:schemeClr val="bg2"/>
                </a:solidFill>
                <a:latin typeface="+mj-lt"/>
              </a:rPr>
              <a:t>4. Analysis was repeated on shortened age range and eventual outliers excluded.</a:t>
            </a:r>
          </a:p>
          <a:p>
            <a:pPr indent="360000">
              <a:spcBef>
                <a:spcPts val="600"/>
              </a:spcBef>
            </a:pPr>
            <a:r>
              <a:rPr lang="en-GB" sz="2000" dirty="0" smtClean="0">
                <a:solidFill>
                  <a:schemeClr val="bg2"/>
                </a:solidFill>
                <a:latin typeface="+mj-lt"/>
              </a:rPr>
              <a:t>5. Such analysis enabled to find significant density dependence in mackerel not seen when all data were used</a:t>
            </a:r>
          </a:p>
          <a:p>
            <a:r>
              <a:rPr lang="en-GB" sz="2000" dirty="0" smtClean="0">
                <a:latin typeface="+mj-lt"/>
              </a:rPr>
              <a:t>	 </a:t>
            </a:r>
            <a:endParaRPr lang="en-GB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140113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70715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827584" y="1556792"/>
            <a:ext cx="799288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bg2"/>
                </a:solidFill>
                <a:latin typeface="+mn-lt"/>
              </a:rPr>
              <a:t>ICES </a:t>
            </a:r>
            <a:r>
              <a:rPr lang="pl-PL" sz="2400" b="1" dirty="0" err="1" smtClean="0">
                <a:solidFill>
                  <a:schemeClr val="bg2"/>
                </a:solidFill>
                <a:latin typeface="+mn-lt"/>
              </a:rPr>
              <a:t>basis</a:t>
            </a:r>
            <a:r>
              <a:rPr lang="pl-PL" sz="2400" b="1" dirty="0" smtClean="0">
                <a:solidFill>
                  <a:schemeClr val="bg2"/>
                </a:solidFill>
                <a:latin typeface="+mn-lt"/>
              </a:rPr>
              <a:t> of the </a:t>
            </a:r>
            <a:r>
              <a:rPr lang="en-GB" sz="2400" b="1" dirty="0" smtClean="0">
                <a:solidFill>
                  <a:schemeClr val="bg2"/>
                </a:solidFill>
                <a:latin typeface="+mn-lt"/>
              </a:rPr>
              <a:t>fisheries </a:t>
            </a:r>
            <a:r>
              <a:rPr lang="en-GB" sz="2400" b="1" dirty="0">
                <a:solidFill>
                  <a:schemeClr val="bg2"/>
                </a:solidFill>
                <a:latin typeface="+mn-lt"/>
              </a:rPr>
              <a:t>advice: </a:t>
            </a:r>
            <a:endParaRPr lang="pl-PL" sz="2400" b="1" dirty="0" smtClean="0">
              <a:solidFill>
                <a:schemeClr val="bg2"/>
              </a:solidFill>
              <a:latin typeface="+mn-lt"/>
            </a:endParaRPr>
          </a:p>
          <a:p>
            <a:r>
              <a:rPr lang="en-GB" sz="2000" dirty="0" smtClean="0">
                <a:solidFill>
                  <a:schemeClr val="bg2"/>
                </a:solidFill>
                <a:latin typeface="+mn-lt"/>
              </a:rPr>
              <a:t>Maximum </a:t>
            </a:r>
            <a:r>
              <a:rPr lang="en-GB" sz="2000" dirty="0">
                <a:solidFill>
                  <a:schemeClr val="bg2"/>
                </a:solidFill>
                <a:latin typeface="+mn-lt"/>
              </a:rPr>
              <a:t>sustainable yield </a:t>
            </a:r>
            <a:r>
              <a:rPr lang="pl-PL" sz="2000" dirty="0" smtClean="0">
                <a:solidFill>
                  <a:schemeClr val="bg2"/>
                </a:solidFill>
                <a:latin typeface="+mn-lt"/>
              </a:rPr>
              <a:t>(MSY) </a:t>
            </a:r>
          </a:p>
          <a:p>
            <a:r>
              <a:rPr lang="pl-PL" sz="2000" dirty="0">
                <a:solidFill>
                  <a:schemeClr val="bg2"/>
                </a:solidFill>
                <a:latin typeface="+mn-lt"/>
              </a:rPr>
              <a:t>	</a:t>
            </a:r>
            <a:r>
              <a:rPr lang="pl-PL" sz="2000" dirty="0" smtClean="0">
                <a:solidFill>
                  <a:schemeClr val="bg2"/>
                </a:solidFill>
                <a:latin typeface="+mn-lt"/>
              </a:rPr>
              <a:t>a) </a:t>
            </a:r>
            <a:r>
              <a:rPr lang="en-GB" sz="2000" dirty="0" smtClean="0">
                <a:solidFill>
                  <a:schemeClr val="bg2"/>
                </a:solidFill>
                <a:latin typeface="+mn-lt"/>
              </a:rPr>
              <a:t>within </a:t>
            </a:r>
            <a:r>
              <a:rPr lang="en-GB" sz="2000" dirty="0">
                <a:solidFill>
                  <a:schemeClr val="bg2"/>
                </a:solidFill>
                <a:latin typeface="+mn-lt"/>
              </a:rPr>
              <a:t>a precautionary </a:t>
            </a:r>
            <a:r>
              <a:rPr lang="en-GB" sz="2000" dirty="0" smtClean="0">
                <a:solidFill>
                  <a:schemeClr val="bg2"/>
                </a:solidFill>
                <a:latin typeface="+mn-lt"/>
              </a:rPr>
              <a:t>approach</a:t>
            </a:r>
            <a:r>
              <a:rPr lang="pl-PL" sz="2000" dirty="0" smtClean="0">
                <a:solidFill>
                  <a:schemeClr val="bg2"/>
                </a:solidFill>
                <a:latin typeface="+mn-lt"/>
              </a:rPr>
              <a:t> (PA)</a:t>
            </a:r>
          </a:p>
          <a:p>
            <a:r>
              <a:rPr lang="pl-PL" sz="2000" dirty="0">
                <a:solidFill>
                  <a:schemeClr val="bg2"/>
                </a:solidFill>
                <a:latin typeface="+mn-lt"/>
              </a:rPr>
              <a:t>	</a:t>
            </a:r>
            <a:r>
              <a:rPr lang="pl-PL" sz="2000" dirty="0" smtClean="0">
                <a:solidFill>
                  <a:schemeClr val="bg2"/>
                </a:solidFill>
                <a:latin typeface="+mn-lt"/>
              </a:rPr>
              <a:t>b</a:t>
            </a:r>
            <a:r>
              <a:rPr lang="pl-PL" sz="2000" dirty="0">
                <a:solidFill>
                  <a:schemeClr val="bg2"/>
                </a:solidFill>
                <a:latin typeface="+mn-lt"/>
              </a:rPr>
              <a:t>) </a:t>
            </a:r>
            <a:r>
              <a:rPr lang="pl-PL" sz="2000" dirty="0" err="1" smtClean="0">
                <a:solidFill>
                  <a:schemeClr val="bg2"/>
                </a:solidFill>
                <a:latin typeface="+mn-lt"/>
              </a:rPr>
              <a:t>integrating</a:t>
            </a:r>
            <a:r>
              <a:rPr lang="pl-PL" sz="200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pl-PL" sz="2000" dirty="0" err="1" smtClean="0">
                <a:solidFill>
                  <a:schemeClr val="bg2"/>
                </a:solidFill>
                <a:latin typeface="+mn-lt"/>
              </a:rPr>
              <a:t>ecosystem-based</a:t>
            </a:r>
            <a:r>
              <a:rPr lang="pl-PL" sz="200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pl-PL" sz="2000" dirty="0">
                <a:solidFill>
                  <a:schemeClr val="bg2"/>
                </a:solidFill>
                <a:latin typeface="+mn-lt"/>
              </a:rPr>
              <a:t>management </a:t>
            </a:r>
            <a:endParaRPr lang="pl-PL" sz="2000" dirty="0" smtClean="0">
              <a:solidFill>
                <a:schemeClr val="bg2"/>
              </a:solidFill>
              <a:latin typeface="+mn-lt"/>
            </a:endParaRPr>
          </a:p>
          <a:p>
            <a:endParaRPr lang="pl-PL" dirty="0">
              <a:solidFill>
                <a:schemeClr val="bg2"/>
              </a:solidFill>
              <a:latin typeface="+mn-lt"/>
            </a:endParaRPr>
          </a:p>
          <a:p>
            <a:r>
              <a:rPr lang="pl-PL" sz="2400" b="1" dirty="0" smtClean="0">
                <a:solidFill>
                  <a:schemeClr val="bg2"/>
                </a:solidFill>
                <a:latin typeface="+mn-lt"/>
              </a:rPr>
              <a:t>Standard ICES </a:t>
            </a:r>
            <a:r>
              <a:rPr lang="pl-PL" sz="2400" b="1" dirty="0" err="1" smtClean="0">
                <a:solidFill>
                  <a:schemeClr val="bg2"/>
                </a:solidFill>
                <a:latin typeface="+mn-lt"/>
              </a:rPr>
              <a:t>approach</a:t>
            </a:r>
            <a:r>
              <a:rPr lang="pl-PL" sz="2400" b="1" dirty="0" smtClean="0">
                <a:solidFill>
                  <a:schemeClr val="bg2"/>
                </a:solidFill>
                <a:latin typeface="+mn-lt"/>
              </a:rPr>
              <a:t> to </a:t>
            </a:r>
            <a:r>
              <a:rPr lang="pl-PL" sz="2400" b="1" dirty="0" err="1" smtClean="0">
                <a:solidFill>
                  <a:schemeClr val="bg2"/>
                </a:solidFill>
                <a:latin typeface="+mn-lt"/>
              </a:rPr>
              <a:t>derive</a:t>
            </a:r>
            <a:r>
              <a:rPr lang="pl-PL" sz="2400" b="1" dirty="0" smtClean="0">
                <a:solidFill>
                  <a:schemeClr val="bg2"/>
                </a:solidFill>
                <a:latin typeface="+mn-lt"/>
              </a:rPr>
              <a:t> F</a:t>
            </a:r>
            <a:r>
              <a:rPr lang="pl-PL" sz="2400" b="1" baseline="-25000" dirty="0" smtClean="0">
                <a:solidFill>
                  <a:schemeClr val="bg2"/>
                </a:solidFill>
                <a:latin typeface="+mn-lt"/>
              </a:rPr>
              <a:t>MSY</a:t>
            </a:r>
            <a:r>
              <a:rPr lang="pl-PL" sz="2000" dirty="0" smtClean="0">
                <a:solidFill>
                  <a:schemeClr val="bg2"/>
                </a:solidFill>
                <a:latin typeface="+mn-lt"/>
              </a:rPr>
              <a:t>:</a:t>
            </a:r>
            <a:endParaRPr lang="pl-PL" dirty="0" smtClean="0">
              <a:solidFill>
                <a:schemeClr val="bg2"/>
              </a:solidFill>
              <a:latin typeface="+mn-lt"/>
            </a:endParaRPr>
          </a:p>
          <a:p>
            <a:pPr marL="285750" indent="-285750">
              <a:buFontTx/>
              <a:buChar char="-"/>
            </a:pPr>
            <a:r>
              <a:rPr lang="pl-PL" sz="2000" dirty="0" err="1" smtClean="0">
                <a:solidFill>
                  <a:schemeClr val="bg2"/>
                </a:solidFill>
                <a:latin typeface="+mn-lt"/>
              </a:rPr>
              <a:t>Long</a:t>
            </a:r>
            <a:r>
              <a:rPr lang="pl-PL" sz="2000" dirty="0" smtClean="0">
                <a:solidFill>
                  <a:schemeClr val="bg2"/>
                </a:solidFill>
                <a:latin typeface="+mn-lt"/>
              </a:rPr>
              <a:t>-term </a:t>
            </a:r>
            <a:r>
              <a:rPr lang="pl-PL" sz="2000" dirty="0" err="1" smtClean="0">
                <a:solidFill>
                  <a:schemeClr val="bg2"/>
                </a:solidFill>
                <a:latin typeface="+mn-lt"/>
              </a:rPr>
              <a:t>stochastic</a:t>
            </a:r>
            <a:r>
              <a:rPr lang="pl-PL" sz="200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pl-PL" sz="2000" dirty="0" err="1" smtClean="0">
                <a:solidFill>
                  <a:schemeClr val="bg2"/>
                </a:solidFill>
                <a:latin typeface="+mn-lt"/>
              </a:rPr>
              <a:t>simulations</a:t>
            </a:r>
            <a:r>
              <a:rPr lang="pl-PL" sz="2000" dirty="0" smtClean="0">
                <a:solidFill>
                  <a:schemeClr val="bg2"/>
                </a:solidFill>
                <a:latin typeface="+mn-lt"/>
              </a:rPr>
              <a:t> with </a:t>
            </a:r>
            <a:r>
              <a:rPr lang="pl-PL" sz="2000" dirty="0" err="1" smtClean="0">
                <a:solidFill>
                  <a:schemeClr val="bg2"/>
                </a:solidFill>
                <a:latin typeface="+mn-lt"/>
              </a:rPr>
              <a:t>age-structured</a:t>
            </a:r>
            <a:r>
              <a:rPr lang="pl-PL" sz="2000" dirty="0" smtClean="0">
                <a:solidFill>
                  <a:schemeClr val="bg2"/>
                </a:solidFill>
                <a:latin typeface="+mn-lt"/>
              </a:rPr>
              <a:t> model (</a:t>
            </a:r>
            <a:r>
              <a:rPr lang="pl-PL" sz="2000" dirty="0" err="1" smtClean="0">
                <a:solidFill>
                  <a:schemeClr val="bg2"/>
                </a:solidFill>
                <a:latin typeface="+mn-lt"/>
              </a:rPr>
              <a:t>advice</a:t>
            </a:r>
            <a:r>
              <a:rPr lang="pl-PL" sz="200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pl-PL" sz="2000" dirty="0" err="1" smtClean="0">
                <a:solidFill>
                  <a:schemeClr val="bg2"/>
                </a:solidFill>
                <a:latin typeface="+mn-lt"/>
              </a:rPr>
              <a:t>rule</a:t>
            </a:r>
            <a:r>
              <a:rPr lang="pl-PL" sz="2000" dirty="0" smtClean="0">
                <a:solidFill>
                  <a:schemeClr val="bg2"/>
                </a:solidFill>
                <a:latin typeface="+mn-lt"/>
              </a:rPr>
              <a:t>, S-R </a:t>
            </a:r>
            <a:r>
              <a:rPr lang="pl-PL" sz="2000" dirty="0" err="1" smtClean="0">
                <a:solidFill>
                  <a:schemeClr val="bg2"/>
                </a:solidFill>
                <a:latin typeface="+mn-lt"/>
              </a:rPr>
              <a:t>relationship</a:t>
            </a:r>
            <a:r>
              <a:rPr lang="pl-PL" sz="2000" dirty="0" smtClean="0">
                <a:solidFill>
                  <a:schemeClr val="bg2"/>
                </a:solidFill>
                <a:latin typeface="+mn-lt"/>
              </a:rPr>
              <a:t>, </a:t>
            </a:r>
            <a:r>
              <a:rPr lang="pl-PL" sz="2000" dirty="0" err="1" smtClean="0">
                <a:solidFill>
                  <a:schemeClr val="bg2"/>
                </a:solidFill>
                <a:latin typeface="+mn-lt"/>
              </a:rPr>
              <a:t>precautionary</a:t>
            </a:r>
            <a:r>
              <a:rPr lang="pl-PL" sz="200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pl-PL" sz="2000" dirty="0" err="1" smtClean="0">
                <a:solidFill>
                  <a:schemeClr val="bg2"/>
                </a:solidFill>
                <a:latin typeface="+mn-lt"/>
              </a:rPr>
              <a:t>approach</a:t>
            </a:r>
            <a:r>
              <a:rPr lang="pl-PL" sz="200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pl-PL" sz="2000" dirty="0" err="1" smtClean="0">
                <a:solidFill>
                  <a:schemeClr val="bg2"/>
                </a:solidFill>
                <a:latin typeface="+mn-lt"/>
              </a:rPr>
              <a:t>included</a:t>
            </a:r>
            <a:r>
              <a:rPr lang="pl-PL" sz="2000" dirty="0" smtClean="0">
                <a:solidFill>
                  <a:schemeClr val="bg2"/>
                </a:solidFill>
                <a:latin typeface="+mn-lt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pl-PL" sz="2000" b="1" dirty="0" err="1" smtClean="0">
                <a:solidFill>
                  <a:schemeClr val="bg2"/>
                </a:solidFill>
                <a:latin typeface="+mn-lt"/>
              </a:rPr>
              <a:t>Constant</a:t>
            </a:r>
            <a:r>
              <a:rPr lang="pl-PL" sz="2000" b="1" dirty="0" smtClean="0">
                <a:solidFill>
                  <a:schemeClr val="bg2"/>
                </a:solidFill>
                <a:latin typeface="+mn-lt"/>
              </a:rPr>
              <a:t>: </a:t>
            </a:r>
            <a:r>
              <a:rPr lang="pl-PL" sz="2000" b="1" dirty="0" err="1" smtClean="0">
                <a:solidFill>
                  <a:schemeClr val="bg2"/>
                </a:solidFill>
                <a:latin typeface="+mn-lt"/>
              </a:rPr>
              <a:t>growth</a:t>
            </a:r>
            <a:r>
              <a:rPr lang="pl-PL" sz="2000" b="1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pl-PL" sz="2000" b="1" dirty="0" err="1" smtClean="0">
                <a:solidFill>
                  <a:schemeClr val="bg2"/>
                </a:solidFill>
                <a:latin typeface="+mn-lt"/>
              </a:rPr>
              <a:t>rate</a:t>
            </a:r>
            <a:r>
              <a:rPr lang="pl-PL" sz="2000" dirty="0" smtClean="0">
                <a:solidFill>
                  <a:schemeClr val="bg2"/>
                </a:solidFill>
                <a:latin typeface="+mn-lt"/>
              </a:rPr>
              <a:t>, </a:t>
            </a:r>
            <a:r>
              <a:rPr lang="pl-PL" sz="2000" dirty="0" err="1" smtClean="0">
                <a:solidFill>
                  <a:schemeClr val="bg2"/>
                </a:solidFill>
                <a:latin typeface="+mn-lt"/>
              </a:rPr>
              <a:t>maturity</a:t>
            </a:r>
            <a:r>
              <a:rPr lang="pl-PL" sz="2000" dirty="0" smtClean="0">
                <a:solidFill>
                  <a:schemeClr val="bg2"/>
                </a:solidFill>
                <a:latin typeface="+mn-lt"/>
              </a:rPr>
              <a:t>, </a:t>
            </a:r>
            <a:r>
              <a:rPr lang="pl-PL" sz="2000" dirty="0" err="1" smtClean="0">
                <a:solidFill>
                  <a:schemeClr val="bg2"/>
                </a:solidFill>
                <a:latin typeface="+mn-lt"/>
              </a:rPr>
              <a:t>natural</a:t>
            </a:r>
            <a:r>
              <a:rPr lang="pl-PL" sz="200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pl-PL" sz="2000" dirty="0" err="1" smtClean="0">
                <a:solidFill>
                  <a:schemeClr val="bg2"/>
                </a:solidFill>
                <a:latin typeface="+mn-lt"/>
              </a:rPr>
              <a:t>mortality</a:t>
            </a:r>
            <a:r>
              <a:rPr lang="pl-PL" sz="2000" dirty="0" smtClean="0">
                <a:solidFill>
                  <a:schemeClr val="bg2"/>
                </a:solidFill>
                <a:latin typeface="+mn-lt"/>
              </a:rPr>
              <a:t>, </a:t>
            </a:r>
            <a:r>
              <a:rPr lang="pl-PL" sz="2000" dirty="0" err="1" smtClean="0">
                <a:solidFill>
                  <a:schemeClr val="bg2"/>
                </a:solidFill>
                <a:latin typeface="+mn-lt"/>
              </a:rPr>
              <a:t>fishing</a:t>
            </a:r>
            <a:r>
              <a:rPr lang="pl-PL" sz="200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pl-PL" sz="2000" dirty="0" err="1" smtClean="0">
                <a:solidFill>
                  <a:schemeClr val="bg2"/>
                </a:solidFill>
                <a:latin typeface="+mn-lt"/>
              </a:rPr>
              <a:t>pattern</a:t>
            </a:r>
            <a:endParaRPr lang="pl-PL" sz="2000" dirty="0" smtClean="0">
              <a:solidFill>
                <a:schemeClr val="bg2"/>
              </a:solidFill>
              <a:latin typeface="+mn-lt"/>
            </a:endParaRPr>
          </a:p>
          <a:p>
            <a:r>
              <a:rPr lang="pl-PL" sz="2000" dirty="0" err="1" smtClean="0">
                <a:solidFill>
                  <a:schemeClr val="bg2"/>
                </a:solidFill>
                <a:latin typeface="+mn-lt"/>
              </a:rPr>
              <a:t>However</a:t>
            </a:r>
            <a:r>
              <a:rPr lang="pl-PL" sz="2000" dirty="0" smtClean="0">
                <a:solidFill>
                  <a:schemeClr val="bg2"/>
                </a:solidFill>
                <a:latin typeface="+mn-lt"/>
              </a:rPr>
              <a:t>, </a:t>
            </a:r>
            <a:r>
              <a:rPr lang="pl-PL" sz="2000" dirty="0" err="1" smtClean="0">
                <a:solidFill>
                  <a:schemeClr val="bg2"/>
                </a:solidFill>
                <a:latin typeface="+mn-lt"/>
              </a:rPr>
              <a:t>growth</a:t>
            </a:r>
            <a:r>
              <a:rPr lang="pl-PL" sz="200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pl-PL" sz="2000" dirty="0" err="1" smtClean="0">
                <a:solidFill>
                  <a:schemeClr val="bg2"/>
                </a:solidFill>
                <a:latin typeface="+mn-lt"/>
              </a:rPr>
              <a:t>rate</a:t>
            </a:r>
            <a:r>
              <a:rPr lang="pl-PL" sz="200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pl-PL" sz="2000" dirty="0" err="1" smtClean="0">
                <a:solidFill>
                  <a:schemeClr val="bg2"/>
                </a:solidFill>
                <a:latin typeface="+mn-lt"/>
              </a:rPr>
              <a:t>may</a:t>
            </a:r>
            <a:r>
              <a:rPr lang="pl-PL" sz="200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pl-PL" sz="2000" dirty="0" err="1" smtClean="0">
                <a:solidFill>
                  <a:schemeClr val="bg2"/>
                </a:solidFill>
                <a:latin typeface="+mn-lt"/>
              </a:rPr>
              <a:t>change</a:t>
            </a:r>
            <a:r>
              <a:rPr lang="pl-PL" sz="2000" dirty="0" smtClean="0">
                <a:solidFill>
                  <a:schemeClr val="bg2"/>
                </a:solidFill>
                <a:latin typeface="+mn-lt"/>
              </a:rPr>
              <a:t> with </a:t>
            </a:r>
            <a:r>
              <a:rPr lang="pl-PL" sz="2000" dirty="0" err="1" smtClean="0">
                <a:solidFill>
                  <a:schemeClr val="bg2"/>
                </a:solidFill>
                <a:latin typeface="+mn-lt"/>
              </a:rPr>
              <a:t>change</a:t>
            </a:r>
            <a:r>
              <a:rPr lang="pl-PL" sz="2000" dirty="0" smtClean="0">
                <a:solidFill>
                  <a:schemeClr val="bg2"/>
                </a:solidFill>
                <a:latin typeface="+mn-lt"/>
              </a:rPr>
              <a:t> of </a:t>
            </a:r>
            <a:r>
              <a:rPr lang="pl-PL" sz="2000" dirty="0" err="1" smtClean="0">
                <a:solidFill>
                  <a:schemeClr val="bg2"/>
                </a:solidFill>
                <a:latin typeface="+mn-lt"/>
              </a:rPr>
              <a:t>stock</a:t>
            </a:r>
            <a:r>
              <a:rPr lang="pl-PL" sz="200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pl-PL" sz="2000" dirty="0" err="1" smtClean="0">
                <a:solidFill>
                  <a:schemeClr val="bg2"/>
                </a:solidFill>
                <a:latin typeface="+mn-lt"/>
              </a:rPr>
              <a:t>size</a:t>
            </a:r>
            <a:r>
              <a:rPr lang="pl-PL" sz="2000" dirty="0" smtClean="0">
                <a:solidFill>
                  <a:schemeClr val="bg2"/>
                </a:solidFill>
                <a:latin typeface="+mn-lt"/>
              </a:rPr>
              <a:t> (</a:t>
            </a:r>
            <a:r>
              <a:rPr lang="pl-PL" sz="2000" dirty="0" err="1" smtClean="0">
                <a:solidFill>
                  <a:schemeClr val="bg2"/>
                </a:solidFill>
                <a:latin typeface="+mn-lt"/>
              </a:rPr>
              <a:t>next</a:t>
            </a:r>
            <a:r>
              <a:rPr lang="pl-PL" sz="200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pl-PL" sz="2000" dirty="0" err="1" smtClean="0">
                <a:solidFill>
                  <a:schemeClr val="bg2"/>
                </a:solidFill>
                <a:latin typeface="+mn-lt"/>
              </a:rPr>
              <a:t>slide</a:t>
            </a:r>
            <a:r>
              <a:rPr lang="pl-PL" sz="200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pl-PL" sz="2000" dirty="0" err="1" smtClean="0">
                <a:solidFill>
                  <a:schemeClr val="bg2"/>
                </a:solidFill>
                <a:latin typeface="+mn-lt"/>
              </a:rPr>
              <a:t>example</a:t>
            </a:r>
            <a:r>
              <a:rPr lang="pl-PL" sz="2000" dirty="0" smtClean="0">
                <a:solidFill>
                  <a:schemeClr val="bg2"/>
                </a:solidFill>
                <a:latin typeface="+mn-lt"/>
              </a:rPr>
              <a:t>)</a:t>
            </a:r>
          </a:p>
          <a:p>
            <a:pPr marL="285750" indent="-285750">
              <a:buFontTx/>
              <a:buChar char="-"/>
            </a:pPr>
            <a:endParaRPr lang="pl-PL" dirty="0" smtClean="0"/>
          </a:p>
          <a:p>
            <a:endParaRPr lang="pl-PL" dirty="0" smtClean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>
                <a:solidFill>
                  <a:schemeClr val="bg2"/>
                </a:solidFill>
              </a:rPr>
              <a:t>Introduction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0220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899592" y="764704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2"/>
                </a:solidFill>
                <a:latin typeface="+mj-lt"/>
              </a:rPr>
              <a:t>Baltic sprat – </a:t>
            </a:r>
            <a:r>
              <a:rPr lang="pl-PL" sz="2400" b="1" dirty="0" err="1" smtClean="0">
                <a:solidFill>
                  <a:schemeClr val="bg2"/>
                </a:solidFill>
                <a:latin typeface="+mj-lt"/>
              </a:rPr>
              <a:t>an</a:t>
            </a:r>
            <a:r>
              <a:rPr lang="pl-PL" sz="2400" b="1" dirty="0" smtClean="0">
                <a:solidFill>
                  <a:schemeClr val="bg2"/>
                </a:solidFill>
                <a:latin typeface="+mj-lt"/>
              </a:rPr>
              <a:t> </a:t>
            </a:r>
            <a:r>
              <a:rPr lang="pl-PL" sz="2400" b="1" dirty="0" err="1" smtClean="0">
                <a:solidFill>
                  <a:schemeClr val="bg2"/>
                </a:solidFill>
                <a:latin typeface="+mj-lt"/>
              </a:rPr>
              <a:t>example</a:t>
            </a:r>
            <a:r>
              <a:rPr lang="pl-PL" sz="2400" b="1" dirty="0" smtClean="0">
                <a:solidFill>
                  <a:schemeClr val="bg2"/>
                </a:solidFill>
                <a:latin typeface="+mj-lt"/>
              </a:rPr>
              <a:t> of </a:t>
            </a:r>
            <a:r>
              <a:rPr lang="en-US" sz="2400" b="1" dirty="0" smtClean="0">
                <a:solidFill>
                  <a:schemeClr val="bg2"/>
                </a:solidFill>
                <a:latin typeface="+mj-lt"/>
              </a:rPr>
              <a:t>dependence of growth on stock size</a:t>
            </a:r>
            <a:endParaRPr lang="en-US" sz="2400" b="1" dirty="0">
              <a:solidFill>
                <a:schemeClr val="bg2"/>
              </a:solidFill>
              <a:latin typeface="+mj-lt"/>
            </a:endParaRPr>
          </a:p>
        </p:txBody>
      </p:sp>
      <p:graphicFrame>
        <p:nvGraphicFramePr>
          <p:cNvPr id="3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8763822"/>
              </p:ext>
            </p:extLst>
          </p:nvPr>
        </p:nvGraphicFramePr>
        <p:xfrm>
          <a:off x="1907704" y="1988840"/>
          <a:ext cx="5112568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94355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3" name="Prostokąt 1"/>
          <p:cNvSpPr>
            <a:spLocks noChangeArrowheads="1"/>
          </p:cNvSpPr>
          <p:nvPr/>
        </p:nvSpPr>
        <p:spPr bwMode="auto">
          <a:xfrm>
            <a:off x="1043608" y="188640"/>
            <a:ext cx="7776864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s-IS" sz="2000" b="1" dirty="0" smtClean="0">
                <a:solidFill>
                  <a:schemeClr val="bg2"/>
                </a:solidFill>
                <a:latin typeface="+mj-lt"/>
              </a:rPr>
              <a:t>Sprat: influence of density dependent effects on MSY</a:t>
            </a:r>
            <a:r>
              <a:rPr lang="pl-PL" altLang="is-IS" sz="2000" b="1" dirty="0" smtClean="0">
                <a:solidFill>
                  <a:schemeClr val="bg2"/>
                </a:solidFill>
                <a:latin typeface="+mj-lt"/>
              </a:rPr>
              <a:t> */</a:t>
            </a:r>
            <a:endParaRPr lang="en-US" altLang="is-IS" sz="2000" b="1" dirty="0" smtClean="0">
              <a:solidFill>
                <a:schemeClr val="bg2"/>
              </a:solidFill>
              <a:latin typeface="+mj-lt"/>
            </a:endParaRPr>
          </a:p>
          <a:p>
            <a:pPr algn="ctr" eaLnBrk="1" hangingPunct="1"/>
            <a:r>
              <a:rPr lang="en-US" altLang="is-IS" b="1" dirty="0" smtClean="0">
                <a:solidFill>
                  <a:schemeClr val="bg2"/>
                </a:solidFill>
                <a:latin typeface="+mj-lt"/>
              </a:rPr>
              <a:t>(black=constant growth, red=DDG)</a:t>
            </a:r>
            <a:endParaRPr lang="en-US" altLang="is-IS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0254" name="pole tekstowe 3"/>
          <p:cNvSpPr txBox="1">
            <a:spLocks noChangeArrowheads="1"/>
          </p:cNvSpPr>
          <p:nvPr/>
        </p:nvSpPr>
        <p:spPr bwMode="auto">
          <a:xfrm>
            <a:off x="5364088" y="1124744"/>
            <a:ext cx="3672408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s-IS" dirty="0" smtClean="0">
                <a:solidFill>
                  <a:schemeClr val="bg2"/>
                </a:solidFill>
                <a:latin typeface="+mn-lt"/>
              </a:rPr>
              <a:t>Results of long-term stochastic simulations, in which growth was density dependent </a:t>
            </a:r>
          </a:p>
          <a:p>
            <a:pPr marL="342900" indent="-342900" eaLnBrk="1" hangingPunct="1">
              <a:buAutoNum type="alphaLcPeriod"/>
            </a:pPr>
            <a:r>
              <a:rPr lang="en-US" altLang="is-IS" dirty="0" smtClean="0">
                <a:solidFill>
                  <a:schemeClr val="bg2"/>
                </a:solidFill>
                <a:latin typeface="+mn-lt"/>
              </a:rPr>
              <a:t>MSY &amp; </a:t>
            </a:r>
            <a:r>
              <a:rPr lang="en-US" altLang="is-IS" dirty="0" err="1" smtClean="0">
                <a:solidFill>
                  <a:schemeClr val="bg2"/>
                </a:solidFill>
                <a:latin typeface="+mn-lt"/>
              </a:rPr>
              <a:t>Fmsy</a:t>
            </a:r>
            <a:r>
              <a:rPr lang="en-US" altLang="is-IS" dirty="0" smtClean="0">
                <a:solidFill>
                  <a:schemeClr val="bg2"/>
                </a:solidFill>
                <a:latin typeface="+mn-lt"/>
              </a:rPr>
              <a:t> much higher when DDG included</a:t>
            </a:r>
          </a:p>
          <a:p>
            <a:pPr marL="342900" indent="-342900" eaLnBrk="1" hangingPunct="1">
              <a:buAutoNum type="alphaLcPeriod"/>
            </a:pPr>
            <a:r>
              <a:rPr lang="en-US" altLang="is-IS" dirty="0" smtClean="0">
                <a:solidFill>
                  <a:schemeClr val="bg2"/>
                </a:solidFill>
                <a:latin typeface="+mn-lt"/>
              </a:rPr>
              <a:t>DDG would also effect estimates of PA reference points</a:t>
            </a:r>
          </a:p>
          <a:p>
            <a:pPr eaLnBrk="1" hangingPunct="1"/>
            <a:endParaRPr lang="en-US" altLang="is-IS" dirty="0" smtClean="0">
              <a:solidFill>
                <a:schemeClr val="bg2"/>
              </a:solidFill>
              <a:latin typeface="+mn-lt"/>
            </a:endParaRPr>
          </a:p>
          <a:p>
            <a:pPr eaLnBrk="1" hangingPunct="1"/>
            <a:r>
              <a:rPr lang="en-US" altLang="is-IS" b="1" dirty="0" smtClean="0">
                <a:solidFill>
                  <a:schemeClr val="bg2"/>
                </a:solidFill>
                <a:latin typeface="+mn-lt"/>
              </a:rPr>
              <a:t>Thus, checking evidence for  DDG </a:t>
            </a:r>
            <a:r>
              <a:rPr lang="en-US" altLang="is-IS" dirty="0" smtClean="0">
                <a:solidFill>
                  <a:schemeClr val="bg2"/>
                </a:solidFill>
                <a:latin typeface="+mn-lt"/>
              </a:rPr>
              <a:t>(and including DDG in simulations) </a:t>
            </a:r>
            <a:r>
              <a:rPr lang="en-US" altLang="is-IS" b="1" dirty="0" smtClean="0">
                <a:solidFill>
                  <a:schemeClr val="bg2"/>
                </a:solidFill>
                <a:latin typeface="+mn-lt"/>
              </a:rPr>
              <a:t>is important for estimation of MSY parameters</a:t>
            </a:r>
          </a:p>
          <a:p>
            <a:pPr eaLnBrk="1" hangingPunct="1"/>
            <a:endParaRPr lang="pl-PL" altLang="is-IS" dirty="0" smtClean="0">
              <a:solidFill>
                <a:schemeClr val="bg2"/>
              </a:solidFill>
              <a:latin typeface="+mn-lt"/>
            </a:endParaRPr>
          </a:p>
          <a:p>
            <a:pPr eaLnBrk="1" hangingPunct="1"/>
            <a:endParaRPr lang="pl-PL" altLang="is-IS" dirty="0">
              <a:solidFill>
                <a:schemeClr val="bg2"/>
              </a:solidFill>
              <a:latin typeface="+mn-lt"/>
            </a:endParaRPr>
          </a:p>
          <a:p>
            <a:pPr eaLnBrk="1" hangingPunct="1"/>
            <a:r>
              <a:rPr lang="en-GB" altLang="is-IS" sz="1200" dirty="0" smtClean="0">
                <a:solidFill>
                  <a:schemeClr val="bg2"/>
                </a:solidFill>
                <a:latin typeface="+mn-lt"/>
              </a:rPr>
              <a:t>*/</a:t>
            </a:r>
            <a:r>
              <a:rPr lang="pl-PL" altLang="is-IS" sz="120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en-GB" altLang="is-IS" sz="1200" dirty="0" smtClean="0">
                <a:solidFill>
                  <a:schemeClr val="bg2"/>
                </a:solidFill>
                <a:latin typeface="+mn-lt"/>
              </a:rPr>
              <a:t>Horbowy</a:t>
            </a:r>
            <a:r>
              <a:rPr lang="en-GB" altLang="is-IS" sz="1200" dirty="0">
                <a:solidFill>
                  <a:schemeClr val="bg2"/>
                </a:solidFill>
                <a:latin typeface="+mn-lt"/>
              </a:rPr>
              <a:t>, J., </a:t>
            </a:r>
            <a:r>
              <a:rPr lang="en-GB" altLang="is-IS" sz="1200" dirty="0" err="1">
                <a:solidFill>
                  <a:schemeClr val="bg2"/>
                </a:solidFill>
                <a:latin typeface="+mn-lt"/>
              </a:rPr>
              <a:t>Luzenczyk</a:t>
            </a:r>
            <a:r>
              <a:rPr lang="en-GB" altLang="is-IS" sz="1200" dirty="0">
                <a:solidFill>
                  <a:schemeClr val="bg2"/>
                </a:solidFill>
                <a:latin typeface="+mn-lt"/>
              </a:rPr>
              <a:t>, A. 2017.  Effects of multispecies and density dependent factors on MSY reference points: Example of the Baltic Sea sprat.  Can. J. Fish. </a:t>
            </a:r>
            <a:r>
              <a:rPr lang="en-GB" altLang="is-IS" sz="1200" dirty="0" err="1">
                <a:solidFill>
                  <a:schemeClr val="bg2"/>
                </a:solidFill>
                <a:latin typeface="+mn-lt"/>
              </a:rPr>
              <a:t>Aquat</a:t>
            </a:r>
            <a:r>
              <a:rPr lang="en-GB" altLang="is-IS" sz="1200" dirty="0">
                <a:solidFill>
                  <a:schemeClr val="bg2"/>
                </a:solidFill>
                <a:latin typeface="+mn-lt"/>
              </a:rPr>
              <a:t>. Sci. 74: 864–870.  dx.doi.org/10.1139/cjfas-2016-0220 </a:t>
            </a:r>
            <a:endParaRPr lang="pl-PL" altLang="is-IS" sz="1200" dirty="0" smtClean="0">
              <a:solidFill>
                <a:schemeClr val="bg2"/>
              </a:solidFill>
              <a:latin typeface="+mn-lt"/>
            </a:endParaRPr>
          </a:p>
        </p:txBody>
      </p:sp>
      <p:graphicFrame>
        <p:nvGraphicFramePr>
          <p:cNvPr id="14" name="Wykres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1230067"/>
              </p:ext>
            </p:extLst>
          </p:nvPr>
        </p:nvGraphicFramePr>
        <p:xfrm>
          <a:off x="467544" y="839039"/>
          <a:ext cx="4608512" cy="3094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Wykres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3288474"/>
              </p:ext>
            </p:extLst>
          </p:nvPr>
        </p:nvGraphicFramePr>
        <p:xfrm>
          <a:off x="431938" y="3717032"/>
          <a:ext cx="4608512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" name="Łącznik prosty ze strzałką 2"/>
          <p:cNvCxnSpPr/>
          <p:nvPr/>
        </p:nvCxnSpPr>
        <p:spPr>
          <a:xfrm>
            <a:off x="3059832" y="865748"/>
            <a:ext cx="0" cy="403012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509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/>
          <p:cNvSpPr txBox="1"/>
          <p:nvPr/>
        </p:nvSpPr>
        <p:spPr>
          <a:xfrm>
            <a:off x="1979712" y="360512"/>
            <a:ext cx="5472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i="1" u="sng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Stocks considered</a:t>
            </a:r>
            <a:r>
              <a:rPr lang="pl-PL" sz="2400" b="1" i="1" u="sng" dirty="0" smtClean="0">
                <a:solidFill>
                  <a:schemeClr val="bg2">
                    <a:lumMod val="75000"/>
                  </a:schemeClr>
                </a:solidFill>
                <a:latin typeface="Comic Sans MS" panose="030F0702030302020204" pitchFamily="66" charset="0"/>
              </a:rPr>
              <a:t> &amp; Data</a:t>
            </a:r>
            <a:endParaRPr lang="en-GB" sz="2400" b="1" i="1" u="sng" dirty="0">
              <a:solidFill>
                <a:schemeClr val="bg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539552" y="1196752"/>
            <a:ext cx="8352928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53 stock were </a:t>
            </a:r>
            <a:r>
              <a:rPr lang="en-US" sz="2400" b="1" dirty="0" err="1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analysed</a:t>
            </a:r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: </a:t>
            </a:r>
          </a:p>
          <a:p>
            <a:r>
              <a:rPr lang="en-US" sz="24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	</a:t>
            </a: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- 43 stocks from European waters (mainly cod, haddock, </a:t>
            </a:r>
            <a:r>
              <a:rPr lang="en-US" sz="2000" b="1" dirty="0" err="1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saithe</a:t>
            </a:r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, whiting, herring, sole, plaice) </a:t>
            </a:r>
          </a:p>
          <a:p>
            <a:r>
              <a:rPr lang="en-US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	-10 US stocks from north-west Atlantic (cod, haddock, flatfishes from Gulf of Main &amp; Georges Bank)</a:t>
            </a:r>
            <a:r>
              <a:rPr lang="en-GB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	</a:t>
            </a:r>
            <a:endParaRPr lang="pl-PL" sz="2000" b="1" dirty="0" smtClean="0">
              <a:solidFill>
                <a:schemeClr val="bg2">
                  <a:lumMod val="75000"/>
                </a:schemeClr>
              </a:solidFill>
              <a:latin typeface="+mj-lt"/>
            </a:endParaRPr>
          </a:p>
          <a:p>
            <a:endParaRPr lang="pl-PL" sz="2000" dirty="0">
              <a:solidFill>
                <a:schemeClr val="bg2">
                  <a:lumMod val="75000"/>
                </a:schemeClr>
              </a:solidFill>
              <a:latin typeface="+mj-lt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sz="2400" b="1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Data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AutoNum type="alphaLcPeriod"/>
            </a:pPr>
            <a:r>
              <a:rPr lang="en-GB" sz="2000" b="1" i="1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Weight at age data:  from ICES WGs; where possible taken as WEST (weight in the stock) , otherwise WECA (weight in the catch)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AutoNum type="alphaLcPeriod"/>
            </a:pPr>
            <a:r>
              <a:rPr lang="en-GB" sz="2000" b="1" i="1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Biomass (TSB, SSB)  and recruitment: most recent ICES assessment (</a:t>
            </a:r>
            <a:r>
              <a:rPr lang="en-GB" sz="2000" b="1" i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2017</a:t>
            </a:r>
            <a:r>
              <a:rPr lang="pl-PL" sz="2000" b="1" i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 </a:t>
            </a:r>
            <a:r>
              <a:rPr lang="pl-PL" sz="2000" b="1" i="1" dirty="0" err="1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or</a:t>
            </a:r>
            <a:r>
              <a:rPr lang="pl-PL" sz="2000" b="1" i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 2018</a:t>
            </a:r>
            <a:r>
              <a:rPr lang="en-GB" sz="2000" b="1" i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)</a:t>
            </a:r>
            <a:endParaRPr lang="pl-PL" sz="2000" b="1" i="1" dirty="0" smtClean="0">
              <a:solidFill>
                <a:schemeClr val="bg2">
                  <a:lumMod val="75000"/>
                </a:schemeClr>
              </a:solidFill>
              <a:latin typeface="+mj-lt"/>
            </a:endParaRP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AutoNum type="alphaLcPeriod"/>
            </a:pPr>
            <a:r>
              <a:rPr lang="pl-PL" sz="2000" b="1" i="1" dirty="0" smtClean="0">
                <a:solidFill>
                  <a:srgbClr val="FF0000"/>
                </a:solidFill>
                <a:latin typeface="+mj-lt"/>
              </a:rPr>
              <a:t>USA data Jeremy </a:t>
            </a:r>
            <a:r>
              <a:rPr lang="pl-PL" sz="2000" b="1" i="1" dirty="0" err="1" smtClean="0">
                <a:solidFill>
                  <a:srgbClr val="FF0000"/>
                </a:solidFill>
                <a:latin typeface="+mj-lt"/>
              </a:rPr>
              <a:t>please</a:t>
            </a:r>
            <a:r>
              <a:rPr lang="pl-PL" sz="2000" b="1" i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pl-PL" sz="2000" b="1" i="1" dirty="0" err="1" smtClean="0">
                <a:solidFill>
                  <a:srgbClr val="FF0000"/>
                </a:solidFill>
                <a:latin typeface="+mj-lt"/>
              </a:rPr>
              <a:t>help</a:t>
            </a:r>
            <a:endParaRPr lang="en-GB" sz="2000" i="1" dirty="0">
              <a:solidFill>
                <a:srgbClr val="FF0000"/>
              </a:solidFill>
              <a:latin typeface="+mj-lt"/>
            </a:endParaRPr>
          </a:p>
          <a:p>
            <a:endParaRPr lang="en-GB" sz="2000" dirty="0" smtClean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709556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468626" y="349205"/>
            <a:ext cx="38026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i="1" u="sng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Methodological problems</a:t>
            </a:r>
            <a:endParaRPr lang="en-US" sz="2400" b="1" i="1" u="sng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539552" y="1052736"/>
            <a:ext cx="820891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schemeClr val="bg2"/>
                </a:solidFill>
                <a:latin typeface="+mn-lt"/>
              </a:rPr>
              <a:t>In simple statistical analysis of the type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sz="2000" b="1" dirty="0" smtClean="0">
                <a:solidFill>
                  <a:schemeClr val="bg2"/>
                </a:solidFill>
                <a:latin typeface="+mn-lt"/>
              </a:rPr>
              <a:t>	</a:t>
            </a:r>
            <a:r>
              <a:rPr lang="en-US" sz="2400" b="1" dirty="0" smtClean="0">
                <a:solidFill>
                  <a:schemeClr val="bg2"/>
                </a:solidFill>
                <a:latin typeface="+mn-lt"/>
              </a:rPr>
              <a:t>weight = function of biomass </a:t>
            </a:r>
            <a:endParaRPr lang="en-US" sz="2000" b="1" dirty="0" smtClean="0">
              <a:solidFill>
                <a:schemeClr val="bg2"/>
              </a:solidFill>
              <a:latin typeface="+mn-lt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schemeClr val="bg2"/>
                </a:solidFill>
                <a:latin typeface="+mn-lt"/>
              </a:rPr>
              <a:t>spurious correlations (positive) may occur as weight is present at both side of the above equation.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pl-PL" sz="2000" b="1" dirty="0" smtClean="0">
              <a:solidFill>
                <a:schemeClr val="bg2"/>
              </a:solidFill>
              <a:latin typeface="+mn-lt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chemeClr val="bg2"/>
                </a:solidFill>
                <a:latin typeface="+mn-lt"/>
              </a:rPr>
              <a:t>It may be illustrated in simulations by: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schemeClr val="bg2"/>
                </a:solidFill>
                <a:latin typeface="+mn-lt"/>
              </a:rPr>
              <a:t>-   generating random weights and random stock numbers (through random recruitment)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schemeClr val="bg2"/>
                </a:solidFill>
                <a:latin typeface="+mn-lt"/>
              </a:rPr>
              <a:t>- relating different measures of growth change with stock biomass. </a:t>
            </a:r>
            <a:endParaRPr lang="en-US" sz="2000" dirty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701270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468626" y="349205"/>
            <a:ext cx="38026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i="1" u="sng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Methodological problems</a:t>
            </a:r>
            <a:endParaRPr lang="en-US" sz="2400" b="1" i="1" u="sng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539552" y="892458"/>
            <a:ext cx="8208912" cy="1609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schemeClr val="bg2"/>
                </a:solidFill>
                <a:latin typeface="+mj-lt"/>
              </a:rPr>
              <a:t>The following weight models were considered: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1600" dirty="0" smtClean="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weight as a linear function of TSN (total stock numbers), </a:t>
            </a:r>
            <a:r>
              <a:rPr lang="en-US" sz="1600" b="1" dirty="0" smtClean="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 vs TSN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1600" dirty="0" smtClean="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weight as linear function of TSB (total stock biomass), </a:t>
            </a:r>
            <a:r>
              <a:rPr lang="en-US" sz="1600" b="1" dirty="0" smtClean="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 vs TSB</a:t>
            </a:r>
          </a:p>
          <a:p>
            <a:pPr marL="34290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en-US" sz="1600" dirty="0" smtClean="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relative change in weight as linear function of TSB, </a:t>
            </a:r>
            <a:r>
              <a:rPr lang="en-US" sz="1600" b="1" dirty="0" err="1" smtClean="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Wrel</a:t>
            </a:r>
            <a:r>
              <a:rPr lang="en-US" sz="1600" b="1" dirty="0" smtClean="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vs TSB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US" sz="1600" dirty="0" smtClean="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Weight increment as linear function of TSB, </a:t>
            </a:r>
            <a:r>
              <a:rPr lang="en-US" sz="1600" b="1" dirty="0" err="1" smtClean="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Wincr</a:t>
            </a:r>
            <a:r>
              <a:rPr lang="en-US" sz="1600" b="1" dirty="0" smtClean="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vs TSB</a:t>
            </a:r>
            <a:endParaRPr lang="en-US" sz="1600" b="1" dirty="0">
              <a:solidFill>
                <a:schemeClr val="bg2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481983"/>
            <a:ext cx="5040560" cy="3330569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827584" y="5949280"/>
            <a:ext cx="5112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2"/>
                </a:solidFill>
                <a:latin typeface="+mn-lt"/>
              </a:rPr>
              <a:t>Colors represent different options for weight &amp; recruitment variance</a:t>
            </a:r>
            <a:endParaRPr lang="en-US" sz="1400" b="1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5940152" y="3717032"/>
            <a:ext cx="3024335" cy="2304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2"/>
                </a:solidFill>
                <a:latin typeface="+mn-lt"/>
              </a:rPr>
              <a:t>Conclusion:</a:t>
            </a:r>
          </a:p>
          <a:p>
            <a:r>
              <a:rPr lang="en-US" sz="2000" dirty="0" smtClean="0">
                <a:solidFill>
                  <a:schemeClr val="bg2"/>
                </a:solidFill>
                <a:latin typeface="+mn-lt"/>
              </a:rPr>
              <a:t>Modeling weight increment gives relatively low </a:t>
            </a:r>
            <a:r>
              <a:rPr lang="en-US" sz="2000" dirty="0" err="1" smtClean="0">
                <a:solidFill>
                  <a:schemeClr val="bg2"/>
                </a:solidFill>
                <a:latin typeface="+mn-lt"/>
              </a:rPr>
              <a:t>num</a:t>
            </a:r>
            <a:r>
              <a:rPr lang="pl-PL" sz="2000" dirty="0" smtClean="0">
                <a:solidFill>
                  <a:schemeClr val="bg2"/>
                </a:solidFill>
                <a:latin typeface="+mn-lt"/>
              </a:rPr>
              <a:t>b</a:t>
            </a:r>
            <a:r>
              <a:rPr lang="en-US" sz="2000" dirty="0" err="1" smtClean="0">
                <a:solidFill>
                  <a:schemeClr val="bg2"/>
                </a:solidFill>
                <a:latin typeface="+mn-lt"/>
              </a:rPr>
              <a:t>er</a:t>
            </a:r>
            <a:r>
              <a:rPr lang="en-US" sz="2000" dirty="0" smtClean="0">
                <a:solidFill>
                  <a:schemeClr val="bg2"/>
                </a:solidFill>
                <a:latin typeface="+mn-lt"/>
              </a:rPr>
              <a:t> of spurious positive correlations between growth &amp; biomass </a:t>
            </a:r>
            <a:endParaRPr lang="en-US" sz="2000" dirty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96461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384985" y="335334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Methods, some details</a:t>
            </a:r>
            <a:endParaRPr lang="en-GB" sz="2400" b="1" u="sng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Prostokąt 1"/>
              <p:cNvSpPr/>
              <p:nvPr/>
            </p:nvSpPr>
            <p:spPr>
              <a:xfrm>
                <a:off x="683568" y="1481219"/>
                <a:ext cx="2031838" cy="5598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/>
                            </a:rPr>
                            <m:t>𝑑𝑤</m:t>
                          </m:r>
                        </m:num>
                        <m:den>
                          <m:r>
                            <a:rPr lang="en-GB" sz="1600" i="1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en-GB" sz="1600" i="1">
                          <a:latin typeface="Cambria Math"/>
                        </a:rPr>
                        <m:t>=</m:t>
                      </m:r>
                      <m:r>
                        <a:rPr lang="en-GB" sz="1600" i="1">
                          <a:latin typeface="Cambria Math"/>
                        </a:rPr>
                        <m:t>𝑣h𝑓</m:t>
                      </m:r>
                      <m:sSup>
                        <m:s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i="1">
                              <a:latin typeface="Cambria Math"/>
                            </a:rPr>
                            <m:t>𝑤</m:t>
                          </m:r>
                        </m:e>
                        <m:sup>
                          <m:r>
                            <a:rPr lang="en-GB" sz="1600" i="1">
                              <a:latin typeface="Cambria Math"/>
                            </a:rPr>
                            <m:t>2/3</m:t>
                          </m:r>
                        </m:sup>
                      </m:sSup>
                      <m:r>
                        <a:rPr lang="en-GB" sz="1600" i="1">
                          <a:latin typeface="Cambria Math"/>
                        </a:rPr>
                        <m:t>−</m:t>
                      </m:r>
                      <m:r>
                        <a:rPr lang="en-GB" sz="1600" i="1">
                          <a:latin typeface="Cambria Math"/>
                        </a:rPr>
                        <m:t>𝑘𝑤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" name="Prostokąt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481219"/>
                <a:ext cx="2031838" cy="55983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rostokąt 3"/>
          <p:cNvSpPr/>
          <p:nvPr/>
        </p:nvSpPr>
        <p:spPr>
          <a:xfrm>
            <a:off x="179512" y="873587"/>
            <a:ext cx="87849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Andersen &amp; Ursin (1977) differential form of von 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Bertalanffy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growth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Prostokąt 4"/>
              <p:cNvSpPr/>
              <p:nvPr/>
            </p:nvSpPr>
            <p:spPr>
              <a:xfrm>
                <a:off x="683568" y="2132856"/>
                <a:ext cx="4572000" cy="89806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/>
                          </a:rPr>
                          <m:t>𝑊</m:t>
                        </m:r>
                      </m:e>
                      <m:sub>
                        <m:r>
                          <a:rPr lang="en-GB" sz="1600" i="1">
                            <a:latin typeface="Cambria Math"/>
                          </a:rPr>
                          <m:t>𝑖𝑛𝑓</m:t>
                        </m:r>
                      </m:sub>
                    </m:sSub>
                    <m:r>
                      <a:rPr lang="en-GB" sz="16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>
                            <a:latin typeface="Cambria Math"/>
                          </a:rPr>
                          <m:t>(</m:t>
                        </m:r>
                        <m:f>
                          <m:fPr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600" i="1">
                                <a:latin typeface="Cambria Math"/>
                              </a:rPr>
                              <m:t>𝑣h𝑓</m:t>
                            </m:r>
                          </m:num>
                          <m:den>
                            <m:r>
                              <a:rPr lang="en-GB" sz="1600" i="1">
                                <a:latin typeface="Cambria Math"/>
                              </a:rPr>
                              <m:t>𝑘</m:t>
                            </m:r>
                          </m:den>
                        </m:f>
                        <m:r>
                          <a:rPr lang="en-GB" sz="1600" i="1"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GB" sz="1600" i="1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1600" dirty="0"/>
                  <a:t>,</a:t>
                </a:r>
              </a:p>
              <a:p>
                <a:r>
                  <a:rPr lang="en-GB" sz="1600" dirty="0"/>
                  <a:t> 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/>
                      </a:rPr>
                      <m:t>𝑓</m:t>
                    </m:r>
                    <m:r>
                      <a:rPr lang="en-GB" sz="16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i="1">
                            <a:latin typeface="Cambria Math"/>
                          </a:rPr>
                          <m:t>𝑓𝑜𝑜𝑑</m:t>
                        </m:r>
                      </m:num>
                      <m:den>
                        <m:r>
                          <a:rPr lang="en-GB" sz="1600" i="1">
                            <a:latin typeface="Cambria Math"/>
                          </a:rPr>
                          <m:t>𝑓𝑜𝑜𝑑</m:t>
                        </m:r>
                        <m:r>
                          <a:rPr lang="en-GB" sz="1600" i="1">
                            <a:latin typeface="Cambria Math"/>
                          </a:rPr>
                          <m:t>+</m:t>
                        </m:r>
                        <m:r>
                          <a:rPr lang="en-GB" sz="1600" i="1">
                            <a:latin typeface="Cambria Math"/>
                          </a:rPr>
                          <m:t>𝑄</m:t>
                        </m:r>
                        <m:r>
                          <a:rPr lang="en-GB" sz="1600" i="1">
                            <a:latin typeface="Cambria Math"/>
                          </a:rPr>
                          <m:t>∗</m:t>
                        </m:r>
                        <m:r>
                          <a:rPr lang="en-GB" sz="1600" i="1">
                            <a:latin typeface="Cambria Math"/>
                          </a:rPr>
                          <m:t>𝑆𝑡𝑜𝑐𝑘</m:t>
                        </m:r>
                      </m:den>
                    </m:f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Prostoką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132856"/>
                <a:ext cx="4572000" cy="89806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Prostokąt 6"/>
          <p:cNvSpPr/>
          <p:nvPr/>
        </p:nvSpPr>
        <p:spPr>
          <a:xfrm>
            <a:off x="3709243" y="1671720"/>
            <a:ext cx="51845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w=weight</a:t>
            </a:r>
            <a:r>
              <a:rPr lang="en-GB" sz="14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 f=feeding level, h=anabolism coefficient, k=catabolism coefficient, v=fraction of assimilated food used for growth, Q=parameter.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Prostokąt 7"/>
              <p:cNvSpPr/>
              <p:nvPr/>
            </p:nvSpPr>
            <p:spPr>
              <a:xfrm>
                <a:off x="683568" y="3615867"/>
                <a:ext cx="6696744" cy="4519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600" i="1">
                            <a:latin typeface="Cambria Math"/>
                          </a:rPr>
                          <m:t>∆</m:t>
                        </m:r>
                        <m:r>
                          <a:rPr lang="en-GB" sz="1600" i="1">
                            <a:latin typeface="Cambria Math"/>
                          </a:rPr>
                          <m:t>𝑤</m:t>
                        </m:r>
                        <m:r>
                          <a:rPr lang="en-GB" sz="1600" i="1">
                            <a:latin typeface="Cambria Math"/>
                          </a:rPr>
                          <m:t>=</m:t>
                        </m:r>
                        <m:r>
                          <a:rPr lang="en-GB" sz="1600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GB" sz="1600" i="1">
                            <a:latin typeface="Cambria Math"/>
                          </a:rPr>
                          <m:t>𝑡</m:t>
                        </m:r>
                        <m:r>
                          <a:rPr lang="en-GB" sz="1600" i="1">
                            <a:latin typeface="Cambria Math"/>
                          </a:rPr>
                          <m:t>+1</m:t>
                        </m:r>
                      </m:sub>
                      <m:sup>
                        <m:r>
                          <a:rPr lang="en-GB" sz="1600" i="1">
                            <a:latin typeface="Cambria Math"/>
                          </a:rPr>
                          <m:t>1/3</m:t>
                        </m:r>
                      </m:sup>
                    </m:sSubSup>
                    <m:r>
                      <a:rPr lang="en-GB" sz="1600" i="1"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GB" sz="1600" i="1">
                            <a:latin typeface="Cambria Math"/>
                          </a:rPr>
                          <m:t>−</m:t>
                        </m:r>
                        <m:r>
                          <a:rPr lang="en-GB" sz="1600" i="1">
                            <a:latin typeface="Cambria Math"/>
                          </a:rPr>
                          <m:t>𝐾</m:t>
                        </m:r>
                      </m:sup>
                    </m:sSup>
                    <m:sSubSup>
                      <m:sSubSup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600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GB" sz="1600" i="1"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GB" sz="1600" i="1">
                            <a:latin typeface="Cambria Math"/>
                          </a:rPr>
                          <m:t>1/3</m:t>
                        </m:r>
                      </m:sup>
                    </m:sSubSup>
                  </m:oMath>
                </a14:m>
                <a:r>
                  <a:rPr lang="en-GB" sz="1600" dirty="0"/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GB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1600" i="1">
                                <a:latin typeface="Cambria Math"/>
                              </a:rPr>
                              <m:t>𝑊</m:t>
                            </m:r>
                          </m:e>
                          <m:sub>
                            <m:r>
                              <a:rPr lang="en-GB" sz="1600" i="1">
                                <a:latin typeface="Cambria Math"/>
                              </a:rPr>
                              <m:t>𝑖𝑛𝑓</m:t>
                            </m:r>
                          </m:sub>
                        </m:sSub>
                      </m:e>
                      <m:sup>
                        <m:r>
                          <a:rPr lang="en-GB" sz="1600" i="1">
                            <a:latin typeface="Cambria Math"/>
                          </a:rPr>
                          <m:t>1/3</m:t>
                        </m:r>
                      </m:sup>
                    </m:sSup>
                    <m:r>
                      <a:rPr lang="en-GB" sz="1600" i="1">
                        <a:latin typeface="Cambria Math"/>
                      </a:rPr>
                      <m:t>(1−</m:t>
                    </m:r>
                    <m:sSup>
                      <m:sSup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GB" sz="1600" i="1">
                            <a:latin typeface="Cambria Math"/>
                          </a:rPr>
                          <m:t>−</m:t>
                        </m:r>
                        <m:r>
                          <a:rPr lang="en-GB" sz="1600" i="1">
                            <a:latin typeface="Cambria Math"/>
                          </a:rPr>
                          <m:t>𝐾</m:t>
                        </m:r>
                      </m:sup>
                    </m:sSup>
                    <m:r>
                      <a:rPr lang="en-GB" sz="1600" i="1">
                        <a:latin typeface="Cambria Math"/>
                      </a:rPr>
                      <m:t>)</m:t>
                    </m:r>
                  </m:oMath>
                </a14:m>
                <a:r>
                  <a:rPr lang="en-GB" sz="1600" dirty="0"/>
                  <a:t>=</a:t>
                </a:r>
                <a14:m>
                  <m:oMath xmlns:m="http://schemas.openxmlformats.org/officeDocument/2006/math">
                    <m:r>
                      <a:rPr lang="en-GB" sz="1600" i="1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i="1">
                            <a:latin typeface="Cambria Math"/>
                          </a:rPr>
                          <m:t>𝑣h𝑓</m:t>
                        </m:r>
                      </m:num>
                      <m:den>
                        <m:r>
                          <a:rPr lang="en-GB" sz="1600" i="1">
                            <a:latin typeface="Cambria Math"/>
                          </a:rPr>
                          <m:t>𝑘</m:t>
                        </m:r>
                      </m:den>
                    </m:f>
                    <m:r>
                      <a:rPr lang="en-GB" sz="1600" i="1">
                        <a:latin typeface="Cambria Math"/>
                      </a:rPr>
                      <m:t>(1−</m:t>
                    </m:r>
                    <m:sSup>
                      <m:sSup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GB" sz="1600" i="1">
                            <a:latin typeface="Cambria Math"/>
                          </a:rPr>
                          <m:t>−</m:t>
                        </m:r>
                        <m:r>
                          <a:rPr lang="en-GB" sz="1600" i="1">
                            <a:latin typeface="Cambria Math"/>
                          </a:rPr>
                          <m:t>𝐾</m:t>
                        </m:r>
                      </m:sup>
                    </m:sSup>
                    <m:r>
                      <a:rPr lang="en-GB" sz="1600" i="1">
                        <a:latin typeface="Cambria Math"/>
                      </a:rPr>
                      <m:t>)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Prostokąt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615867"/>
                <a:ext cx="6696744" cy="451983"/>
              </a:xfrm>
              <a:prstGeom prst="rect">
                <a:avLst/>
              </a:prstGeom>
              <a:blipFill rotWithShape="1">
                <a:blip r:embed="rId4"/>
                <a:stretch>
                  <a:fillRect b="-40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Prostokąt 8"/>
          <p:cNvSpPr/>
          <p:nvPr/>
        </p:nvSpPr>
        <p:spPr>
          <a:xfrm>
            <a:off x="422766" y="3109365"/>
            <a:ext cx="4305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From Ford-</a:t>
            </a:r>
            <a:r>
              <a:rPr lang="en-GB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Walford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GB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equation</a:t>
            </a:r>
            <a:r>
              <a:rPr lang="pl-PL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  (K=k/3)</a:t>
            </a:r>
            <a:endParaRPr lang="en-GB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Prostokąt 11"/>
              <p:cNvSpPr/>
              <p:nvPr/>
            </p:nvSpPr>
            <p:spPr>
              <a:xfrm>
                <a:off x="395536" y="4266800"/>
                <a:ext cx="8280920" cy="9670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 smtClean="0">
                    <a:solidFill>
                      <a:schemeClr val="accent6">
                        <a:lumMod val="75000"/>
                      </a:schemeClr>
                    </a:solidFill>
                    <a:latin typeface="Comic Sans MS" panose="030F0702030302020204" pitchFamily="66" charset="0"/>
                  </a:rPr>
                  <a:t>The term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16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6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∆</m:t>
                        </m:r>
                        <m:r>
                          <a:rPr lang="en-GB" sz="16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𝑤</m:t>
                        </m:r>
                        <m:r>
                          <a:rPr lang="en-GB" sz="16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GB" sz="16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GB" sz="16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GB" sz="16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+1</m:t>
                        </m:r>
                      </m:sub>
                      <m:sup>
                        <m:r>
                          <a:rPr lang="en-GB" sz="16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1/3</m:t>
                        </m:r>
                      </m:sup>
                    </m:sSubSup>
                    <m:r>
                      <a:rPr lang="en-GB" sz="16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−</m:t>
                    </m:r>
                    <m:sSup>
                      <m:sSupPr>
                        <m:ctrlPr>
                          <a:rPr lang="en-GB" sz="16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GB" sz="16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GB" sz="16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𝐾</m:t>
                        </m:r>
                      </m:sup>
                    </m:sSup>
                    <m:sSubSup>
                      <m:sSubSupPr>
                        <m:ctrlPr>
                          <a:rPr lang="en-GB" sz="16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6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GB" sz="16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𝑡</m:t>
                        </m:r>
                      </m:sub>
                      <m:sup>
                        <m:r>
                          <a:rPr lang="en-GB" sz="16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1/3</m:t>
                        </m:r>
                      </m:sup>
                    </m:sSubSup>
                  </m:oMath>
                </a14:m>
                <a:r>
                  <a:rPr lang="en-GB" sz="1600" dirty="0">
                    <a:solidFill>
                      <a:schemeClr val="accent6">
                        <a:lumMod val="75000"/>
                      </a:schemeClr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GB" dirty="0">
                    <a:solidFill>
                      <a:schemeClr val="accent6">
                        <a:lumMod val="75000"/>
                      </a:schemeClr>
                    </a:solidFill>
                    <a:latin typeface="Comic Sans MS" panose="030F0702030302020204" pitchFamily="66" charset="0"/>
                  </a:rPr>
                  <a:t>may be called “normalised” increment as it does not depend on </a:t>
                </a:r>
                <a:r>
                  <a:rPr lang="en-GB" dirty="0" smtClean="0">
                    <a:solidFill>
                      <a:schemeClr val="accent6">
                        <a:lumMod val="75000"/>
                      </a:schemeClr>
                    </a:solidFill>
                    <a:latin typeface="Comic Sans MS" panose="030F0702030302020204" pitchFamily="66" charset="0"/>
                  </a:rPr>
                  <a:t>age</a:t>
                </a:r>
                <a:r>
                  <a:rPr lang="en-GB" dirty="0">
                    <a:solidFill>
                      <a:schemeClr val="accent6">
                        <a:lumMod val="75000"/>
                      </a:schemeClr>
                    </a:solidFill>
                    <a:latin typeface="Comic Sans MS" panose="030F0702030302020204" pitchFamily="66" charset="0"/>
                  </a:rPr>
                  <a:t>. </a:t>
                </a:r>
                <a:r>
                  <a:rPr lang="en-GB" dirty="0" smtClean="0">
                    <a:solidFill>
                      <a:schemeClr val="accent6">
                        <a:lumMod val="75000"/>
                      </a:schemeClr>
                    </a:solidFill>
                    <a:latin typeface="Comic Sans MS" panose="030F0702030302020204" pitchFamily="66" charset="0"/>
                  </a:rPr>
                  <a:t>However, it depends on stocks size (through f). Taking </a:t>
                </a:r>
                <a:r>
                  <a:rPr lang="en-GB" dirty="0">
                    <a:solidFill>
                      <a:schemeClr val="accent6">
                        <a:lumMod val="75000"/>
                      </a:schemeClr>
                    </a:solidFill>
                    <a:latin typeface="Comic Sans MS" panose="030F0702030302020204" pitchFamily="66" charset="0"/>
                  </a:rPr>
                  <a:t>reciprocals leads to</a:t>
                </a:r>
              </a:p>
            </p:txBody>
          </p:sp>
        </mc:Choice>
        <mc:Fallback xmlns="">
          <p:sp>
            <p:nvSpPr>
              <p:cNvPr id="12" name="Prostokąt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266800"/>
                <a:ext cx="8280920" cy="967082"/>
              </a:xfrm>
              <a:prstGeom prst="rect">
                <a:avLst/>
              </a:prstGeom>
              <a:blipFill rotWithShape="1">
                <a:blip r:embed="rId5"/>
                <a:stretch>
                  <a:fillRect l="-663" t="-629" b="-75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Prostokąt 12"/>
              <p:cNvSpPr/>
              <p:nvPr/>
            </p:nvSpPr>
            <p:spPr>
              <a:xfrm>
                <a:off x="549530" y="5373216"/>
                <a:ext cx="2363019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 smtClean="0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i="1">
                              <a:latin typeface="Cambria Math"/>
                            </a:rPr>
                            <m:t>∆</m:t>
                          </m:r>
                          <m:r>
                            <a:rPr lang="en-GB" sz="1600" i="1">
                              <a:latin typeface="Cambria Math"/>
                            </a:rPr>
                            <m:t>𝑤</m:t>
                          </m:r>
                          <m:r>
                            <a:rPr lang="en-GB" sz="1600" i="1">
                              <a:latin typeface="Cambria Math"/>
                            </a:rPr>
                            <m:t> )</m:t>
                          </m:r>
                        </m:e>
                        <m:sup>
                          <m:r>
                            <a:rPr lang="en-GB" sz="1600" i="1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GB" sz="1600" i="1">
                          <a:latin typeface="Cambria Math"/>
                        </a:rPr>
                        <m:t>=</m:t>
                      </m:r>
                      <m:r>
                        <a:rPr lang="en-GB" sz="1600" i="1">
                          <a:latin typeface="Cambria Math"/>
                        </a:rPr>
                        <m:t>𝛼</m:t>
                      </m:r>
                      <m:r>
                        <a:rPr lang="en-GB" sz="1600" i="1">
                          <a:latin typeface="Cambria Math"/>
                        </a:rPr>
                        <m:t>+</m:t>
                      </m:r>
                      <m:r>
                        <a:rPr lang="en-GB" sz="1600" i="1">
                          <a:latin typeface="Cambria Math"/>
                        </a:rPr>
                        <m:t>𝛽</m:t>
                      </m:r>
                      <m:r>
                        <a:rPr lang="pl-PL" sz="1600" b="0" i="1" smtClean="0">
                          <a:latin typeface="Cambria Math"/>
                        </a:rPr>
                        <m:t>∗</m:t>
                      </m:r>
                      <m:r>
                        <a:rPr lang="en-GB" sz="1600" i="1">
                          <a:latin typeface="Cambria Math"/>
                        </a:rPr>
                        <m:t>𝑆𝑡𝑜𝑐𝑘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3" name="Prostokąt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530" y="5373216"/>
                <a:ext cx="2363019" cy="338554"/>
              </a:xfrm>
              <a:prstGeom prst="rect">
                <a:avLst/>
              </a:prstGeom>
              <a:blipFill rotWithShape="1">
                <a:blip r:embed="rId6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pole tekstowe 13"/>
              <p:cNvSpPr txBox="1"/>
              <p:nvPr/>
            </p:nvSpPr>
            <p:spPr>
              <a:xfrm>
                <a:off x="523689" y="5774270"/>
                <a:ext cx="51845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>
                    <a:solidFill>
                      <a:schemeClr val="accent6">
                        <a:lumMod val="75000"/>
                      </a:schemeClr>
                    </a:solidFill>
                    <a:latin typeface="Comic Sans MS" panose="030F0702030302020204" pitchFamily="66" charset="0"/>
                  </a:rPr>
                  <a:t>where</a:t>
                </a:r>
                <a:r>
                  <a:rPr lang="en-GB" dirty="0">
                    <a:solidFill>
                      <a:schemeClr val="accent6">
                        <a:lumMod val="75000"/>
                      </a:schemeClr>
                    </a:solidFill>
                    <a:latin typeface="Comic Sans MS" panose="030F0702030302020204" pitchFamily="66" charset="0"/>
                  </a:rPr>
                  <a:t> 𝛼,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𝛽</m:t>
                    </m:r>
                  </m:oMath>
                </a14:m>
                <a:r>
                  <a:rPr lang="en-GB" dirty="0" smtClean="0">
                    <a:solidFill>
                      <a:schemeClr val="accent6">
                        <a:lumMod val="75000"/>
                      </a:schemeClr>
                    </a:solidFill>
                    <a:latin typeface="Comic Sans MS" panose="030F0702030302020204" pitchFamily="66" charset="0"/>
                  </a:rPr>
                  <a:t> are parameters</a:t>
                </a:r>
                <a:r>
                  <a:rPr lang="pl-PL" dirty="0" smtClean="0">
                    <a:solidFill>
                      <a:schemeClr val="accent6">
                        <a:lumMod val="75000"/>
                      </a:schemeClr>
                    </a:solidFill>
                    <a:latin typeface="Comic Sans MS" panose="030F0702030302020204" pitchFamily="66" charset="0"/>
                  </a:rPr>
                  <a:t>. </a:t>
                </a:r>
                <a:endParaRPr lang="en-GB" dirty="0">
                  <a:solidFill>
                    <a:schemeClr val="accent6">
                      <a:lumMod val="75000"/>
                    </a:schemeClr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4" name="pole tekstow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689" y="5774270"/>
                <a:ext cx="5184576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1059" t="-9836" b="-262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pole tekstowe 14"/>
          <p:cNvSpPr txBox="1"/>
          <p:nvPr/>
        </p:nvSpPr>
        <p:spPr>
          <a:xfrm>
            <a:off x="2969568" y="5399802"/>
            <a:ext cx="59949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en-GB" sz="14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reciprocal of </a:t>
            </a:r>
            <a:r>
              <a:rPr lang="pl-PL" sz="14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„</a:t>
            </a:r>
            <a:r>
              <a:rPr lang="en-GB" sz="14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normalised</a:t>
            </a:r>
            <a:r>
              <a:rPr lang="pl-PL" sz="14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”</a:t>
            </a:r>
            <a:r>
              <a:rPr lang="en-GB" sz="14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increment as linear function of stock size</a:t>
            </a:r>
            <a:r>
              <a:rPr lang="pl-PL" sz="1400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)</a:t>
            </a:r>
            <a:endParaRPr lang="en-GB" sz="14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5290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449388" y="349205"/>
            <a:ext cx="38411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2400" b="1" i="1" u="sng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DDG: o</a:t>
            </a:r>
            <a:r>
              <a:rPr lang="en-GB" sz="2400" b="1" i="1" u="sng" dirty="0" err="1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ptions</a:t>
            </a:r>
            <a:r>
              <a:rPr lang="en-GB" sz="2400" b="1" i="1" u="sng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 considered</a:t>
            </a:r>
            <a:endParaRPr lang="en-GB" sz="2400" b="1" i="1" u="sng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539552" y="1268760"/>
            <a:ext cx="820891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000" b="1" dirty="0" smtClean="0">
                <a:solidFill>
                  <a:schemeClr val="bg2"/>
                </a:solidFill>
                <a:latin typeface="+mn-lt"/>
              </a:rPr>
              <a:t>Four options of possible density dependence in growth </a:t>
            </a:r>
            <a:r>
              <a:rPr lang="en-GB" sz="2000" dirty="0" smtClean="0">
                <a:solidFill>
                  <a:schemeClr val="bg2"/>
                </a:solidFill>
                <a:latin typeface="+mn-lt"/>
              </a:rPr>
              <a:t>in relation to </a:t>
            </a:r>
            <a:r>
              <a:rPr lang="en-GB" sz="2000" b="1" dirty="0" smtClean="0">
                <a:solidFill>
                  <a:schemeClr val="bg2"/>
                </a:solidFill>
                <a:latin typeface="+mn-lt"/>
              </a:rPr>
              <a:t>biomass &amp; recruitment </a:t>
            </a:r>
            <a:r>
              <a:rPr lang="en-GB" sz="2000" dirty="0" smtClean="0">
                <a:solidFill>
                  <a:schemeClr val="bg2"/>
                </a:solidFill>
                <a:latin typeface="+mn-lt"/>
              </a:rPr>
              <a:t>were</a:t>
            </a:r>
            <a:r>
              <a:rPr lang="en-GB" sz="2000" b="1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en-GB" sz="2000" dirty="0" smtClean="0">
                <a:solidFill>
                  <a:schemeClr val="bg2"/>
                </a:solidFill>
                <a:latin typeface="+mn-lt"/>
              </a:rPr>
              <a:t>considered :</a:t>
            </a:r>
          </a:p>
          <a:p>
            <a:pPr marL="709200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GB" sz="2000" dirty="0" smtClean="0">
                <a:solidFill>
                  <a:schemeClr val="bg2"/>
                </a:solidFill>
                <a:latin typeface="+mn-lt"/>
              </a:rPr>
              <a:t> average (</a:t>
            </a:r>
            <a:r>
              <a:rPr lang="en-GB" sz="2000" b="1" dirty="0" smtClean="0">
                <a:solidFill>
                  <a:schemeClr val="bg2"/>
                </a:solidFill>
                <a:latin typeface="+mn-lt"/>
              </a:rPr>
              <a:t>over ages</a:t>
            </a:r>
            <a:r>
              <a:rPr lang="en-GB" sz="2000" dirty="0" smtClean="0">
                <a:solidFill>
                  <a:schemeClr val="bg2"/>
                </a:solidFill>
                <a:latin typeface="+mn-lt"/>
              </a:rPr>
              <a:t>) yearly increment in weight as dependent on </a:t>
            </a:r>
            <a:endParaRPr lang="pl-PL" sz="2000" dirty="0" smtClean="0">
              <a:solidFill>
                <a:schemeClr val="bg2"/>
              </a:solidFill>
              <a:latin typeface="+mn-lt"/>
            </a:endParaRPr>
          </a:p>
          <a:p>
            <a:pPr marL="1166400" lvl="2" indent="-457200"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en-GB" sz="2000" dirty="0" smtClean="0">
                <a:solidFill>
                  <a:schemeClr val="bg2"/>
                </a:solidFill>
                <a:latin typeface="+mn-lt"/>
              </a:rPr>
              <a:t>TSB (total stock biomass)</a:t>
            </a:r>
            <a:r>
              <a:rPr lang="pl-PL" sz="2000" dirty="0" smtClean="0">
                <a:solidFill>
                  <a:schemeClr val="bg2"/>
                </a:solidFill>
                <a:latin typeface="+mn-lt"/>
              </a:rPr>
              <a:t>, </a:t>
            </a:r>
            <a:r>
              <a:rPr lang="pl-PL" sz="2000" b="1" dirty="0" smtClean="0">
                <a:solidFill>
                  <a:schemeClr val="bg2"/>
                </a:solidFill>
                <a:latin typeface="+mn-lt"/>
              </a:rPr>
              <a:t>yIncr vs TSB</a:t>
            </a:r>
          </a:p>
          <a:p>
            <a:pPr marL="1166400" lvl="2" indent="-457200">
              <a:spcBef>
                <a:spcPts val="600"/>
              </a:spcBef>
              <a:spcAft>
                <a:spcPts val="600"/>
              </a:spcAft>
              <a:buFont typeface="+mj-lt"/>
              <a:buAutoNum type="alphaLcParenR"/>
            </a:pPr>
            <a:r>
              <a:rPr lang="pl-PL" sz="2000" dirty="0" smtClean="0">
                <a:solidFill>
                  <a:srgbClr val="003A7F"/>
                </a:solidFill>
                <a:latin typeface="Comic Sans MS"/>
              </a:rPr>
              <a:t> </a:t>
            </a:r>
            <a:r>
              <a:rPr lang="en-GB" sz="2000" dirty="0" smtClean="0">
                <a:solidFill>
                  <a:srgbClr val="003A7F"/>
                </a:solidFill>
                <a:latin typeface="Comic Sans MS"/>
              </a:rPr>
              <a:t>SSB </a:t>
            </a:r>
            <a:r>
              <a:rPr lang="en-GB" sz="2000" dirty="0">
                <a:solidFill>
                  <a:srgbClr val="003A7F"/>
                </a:solidFill>
                <a:latin typeface="Comic Sans MS"/>
              </a:rPr>
              <a:t>(spawning stock biomass</a:t>
            </a:r>
            <a:r>
              <a:rPr lang="en-GB" sz="2000" dirty="0" smtClean="0">
                <a:solidFill>
                  <a:srgbClr val="003A7F"/>
                </a:solidFill>
                <a:latin typeface="Comic Sans MS"/>
              </a:rPr>
              <a:t>)</a:t>
            </a:r>
            <a:r>
              <a:rPr lang="pl-PL" sz="2000" dirty="0" smtClean="0">
                <a:solidFill>
                  <a:srgbClr val="003A7F"/>
                </a:solidFill>
                <a:latin typeface="Comic Sans MS"/>
              </a:rPr>
              <a:t>,  </a:t>
            </a:r>
            <a:r>
              <a:rPr lang="pl-PL" sz="2000" b="1" dirty="0">
                <a:solidFill>
                  <a:srgbClr val="003A7F"/>
                </a:solidFill>
                <a:latin typeface="Comic Sans MS"/>
              </a:rPr>
              <a:t>yIncr vs </a:t>
            </a:r>
            <a:r>
              <a:rPr lang="pl-PL" sz="2000" b="1" dirty="0" smtClean="0">
                <a:solidFill>
                  <a:srgbClr val="003A7F"/>
                </a:solidFill>
                <a:latin typeface="Comic Sans MS"/>
              </a:rPr>
              <a:t>SSB</a:t>
            </a:r>
            <a:r>
              <a:rPr lang="pl-PL" sz="2000" dirty="0" smtClean="0">
                <a:solidFill>
                  <a:schemeClr val="bg2"/>
                </a:solidFill>
                <a:latin typeface="+mn-lt"/>
              </a:rPr>
              <a:t>	</a:t>
            </a:r>
            <a:endParaRPr lang="en-GB" sz="2000" dirty="0" smtClean="0">
              <a:solidFill>
                <a:schemeClr val="bg2"/>
              </a:solidFill>
              <a:latin typeface="+mn-lt"/>
            </a:endParaRPr>
          </a:p>
          <a:p>
            <a:pPr marL="709200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pl-PL" sz="200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en-GB" sz="2000" dirty="0" smtClean="0">
                <a:solidFill>
                  <a:schemeClr val="bg2"/>
                </a:solidFill>
                <a:latin typeface="+mn-lt"/>
              </a:rPr>
              <a:t>average increment in weight </a:t>
            </a:r>
            <a:r>
              <a:rPr lang="en-GB" sz="2000" b="1" dirty="0" smtClean="0">
                <a:solidFill>
                  <a:schemeClr val="bg2"/>
                </a:solidFill>
                <a:latin typeface="+mn-lt"/>
              </a:rPr>
              <a:t>over entire cohort </a:t>
            </a:r>
            <a:r>
              <a:rPr lang="en-GB" sz="2000" dirty="0" smtClean="0">
                <a:solidFill>
                  <a:schemeClr val="bg2"/>
                </a:solidFill>
                <a:latin typeface="+mn-lt"/>
              </a:rPr>
              <a:t>as dependent on recruitment abundance</a:t>
            </a:r>
            <a:r>
              <a:rPr lang="pl-PL" sz="2000" dirty="0" smtClean="0">
                <a:solidFill>
                  <a:schemeClr val="bg2"/>
                </a:solidFill>
                <a:latin typeface="+mn-lt"/>
              </a:rPr>
              <a:t>, </a:t>
            </a:r>
            <a:r>
              <a:rPr lang="pl-PL" sz="2000" b="1" dirty="0" smtClean="0">
                <a:solidFill>
                  <a:schemeClr val="bg2"/>
                </a:solidFill>
                <a:latin typeface="+mn-lt"/>
              </a:rPr>
              <a:t>ycIncr vs R</a:t>
            </a:r>
            <a:endParaRPr lang="en-GB" sz="2000" b="1" dirty="0" smtClean="0">
              <a:solidFill>
                <a:schemeClr val="bg2"/>
              </a:solidFill>
              <a:latin typeface="+mn-lt"/>
            </a:endParaRPr>
          </a:p>
          <a:p>
            <a:pPr marL="709200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r>
              <a:rPr lang="en-GB" sz="2000" dirty="0" smtClean="0">
                <a:solidFill>
                  <a:schemeClr val="bg2"/>
                </a:solidFill>
                <a:latin typeface="+mn-lt"/>
              </a:rPr>
              <a:t> average relative weight </a:t>
            </a:r>
            <a:r>
              <a:rPr lang="en-GB" sz="2000" b="1" dirty="0" smtClean="0">
                <a:solidFill>
                  <a:schemeClr val="bg2"/>
                </a:solidFill>
                <a:latin typeface="+mn-lt"/>
              </a:rPr>
              <a:t>over entire cohort </a:t>
            </a:r>
            <a:r>
              <a:rPr lang="en-GB" sz="2000" dirty="0" smtClean="0">
                <a:solidFill>
                  <a:schemeClr val="bg2"/>
                </a:solidFill>
                <a:latin typeface="+mn-lt"/>
              </a:rPr>
              <a:t>as dependent on TSB (</a:t>
            </a:r>
            <a:r>
              <a:rPr lang="en-GB" dirty="0" smtClean="0">
                <a:solidFill>
                  <a:schemeClr val="bg2"/>
                </a:solidFill>
                <a:latin typeface="+mn-lt"/>
              </a:rPr>
              <a:t>similar to Cook et al. 1999, J. </a:t>
            </a:r>
            <a:r>
              <a:rPr lang="en-GB" dirty="0" err="1" smtClean="0">
                <a:solidFill>
                  <a:schemeClr val="bg2"/>
                </a:solidFill>
                <a:latin typeface="+mn-lt"/>
              </a:rPr>
              <a:t>Northw</a:t>
            </a:r>
            <a:r>
              <a:rPr lang="en-GB" dirty="0" smtClean="0">
                <a:solidFill>
                  <a:schemeClr val="bg2"/>
                </a:solidFill>
                <a:latin typeface="+mn-lt"/>
              </a:rPr>
              <a:t>. Atl. Fish. Sci., Vol. 25: 91–99</a:t>
            </a:r>
            <a:r>
              <a:rPr lang="en-GB" sz="2000" dirty="0" smtClean="0">
                <a:solidFill>
                  <a:schemeClr val="bg2"/>
                </a:solidFill>
                <a:latin typeface="+mn-lt"/>
              </a:rPr>
              <a:t>)</a:t>
            </a:r>
            <a:r>
              <a:rPr lang="pl-PL" sz="2000" dirty="0" smtClean="0">
                <a:solidFill>
                  <a:schemeClr val="bg2"/>
                </a:solidFill>
                <a:latin typeface="+mn-lt"/>
              </a:rPr>
              <a:t>, </a:t>
            </a:r>
            <a:r>
              <a:rPr lang="pl-PL" sz="2000" b="1" dirty="0" err="1" smtClean="0">
                <a:solidFill>
                  <a:srgbClr val="003A7F"/>
                </a:solidFill>
                <a:latin typeface="Comic Sans MS"/>
              </a:rPr>
              <a:t>ycRelW</a:t>
            </a:r>
            <a:r>
              <a:rPr lang="pl-PL" sz="2000" b="1" dirty="0" smtClean="0">
                <a:solidFill>
                  <a:srgbClr val="003A7F"/>
                </a:solidFill>
                <a:latin typeface="Comic Sans MS"/>
              </a:rPr>
              <a:t> </a:t>
            </a:r>
            <a:r>
              <a:rPr lang="pl-PL" sz="2000" b="1" dirty="0">
                <a:solidFill>
                  <a:srgbClr val="003A7F"/>
                </a:solidFill>
                <a:latin typeface="Comic Sans MS"/>
              </a:rPr>
              <a:t>vs </a:t>
            </a:r>
            <a:r>
              <a:rPr lang="pl-PL" sz="2000" b="1" dirty="0" smtClean="0">
                <a:solidFill>
                  <a:srgbClr val="003A7F"/>
                </a:solidFill>
                <a:latin typeface="Comic Sans MS"/>
              </a:rPr>
              <a:t>TSB</a:t>
            </a:r>
            <a:endParaRPr lang="en-GB" sz="2000" b="1" dirty="0">
              <a:solidFill>
                <a:srgbClr val="003A7F"/>
              </a:solidFill>
              <a:latin typeface="Comic Sans MS"/>
            </a:endParaRPr>
          </a:p>
          <a:p>
            <a:pPr marL="709200" lvl="1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arenR"/>
            </a:pPr>
            <a:endParaRPr lang="en-GB" sz="2000" dirty="0">
              <a:solidFill>
                <a:schemeClr val="bg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924548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domyślny">
  <a:themeElements>
    <a:clrScheme name="Niestandardowy 2">
      <a:dk1>
        <a:srgbClr val="333333"/>
      </a:dk1>
      <a:lt1>
        <a:srgbClr val="FFFFFF"/>
      </a:lt1>
      <a:dk2>
        <a:srgbClr val="333333"/>
      </a:dk2>
      <a:lt2>
        <a:srgbClr val="003A7F"/>
      </a:lt2>
      <a:accent1>
        <a:srgbClr val="BBE0E3"/>
      </a:accent1>
      <a:accent2>
        <a:srgbClr val="003A7F"/>
      </a:accent2>
      <a:accent3>
        <a:srgbClr val="FFFFFF"/>
      </a:accent3>
      <a:accent4>
        <a:srgbClr val="333333"/>
      </a:accent4>
      <a:accent5>
        <a:srgbClr val="DAEDEF"/>
      </a:accent5>
      <a:accent6>
        <a:srgbClr val="003A7F"/>
      </a:accent6>
      <a:hlink>
        <a:srgbClr val="0070C0"/>
      </a:hlink>
      <a:folHlink>
        <a:srgbClr val="99CC00"/>
      </a:folHlink>
    </a:clrScheme>
    <a:fontScheme name="Niestandardowy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5962</TotalTime>
  <Words>787</Words>
  <Application>Microsoft Office PowerPoint</Application>
  <PresentationFormat>On-screen Show (4:3)</PresentationFormat>
  <Paragraphs>124</Paragraphs>
  <Slides>18</Slides>
  <Notes>2</Notes>
  <HiddenSlides>3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Cambria Math</vt:lpstr>
      <vt:lpstr>Comic Sans MS</vt:lpstr>
      <vt:lpstr>Times New Roman</vt:lpstr>
      <vt:lpstr>Trebuchet MS</vt:lpstr>
      <vt:lpstr>Wingdings</vt:lpstr>
      <vt:lpstr>Projekt domyślny</vt:lpstr>
      <vt:lpstr>Arkusz</vt:lpstr>
      <vt:lpstr>Density-dependent growth in North Atlantic fishes: exception or the rule?  by  Jan Horbowy*, Jeremy Collie**, Adrien Tableau**    *National Marine Fisheries Research Institute, Gdynia, Poland **Afiliation to be inserted   </vt:lpstr>
      <vt:lpstr>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Morski Instytut Rybacki w Gdyni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agajowniczek</dc:creator>
  <cp:lastModifiedBy>Henrik Sparholt</cp:lastModifiedBy>
  <cp:revision>267</cp:revision>
  <cp:lastPrinted>2018-03-08T13:46:34Z</cp:lastPrinted>
  <dcterms:created xsi:type="dcterms:W3CDTF">2007-11-12T09:18:40Z</dcterms:created>
  <dcterms:modified xsi:type="dcterms:W3CDTF">2018-09-19T07:20:43Z</dcterms:modified>
</cp:coreProperties>
</file>