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6" r:id="rId5"/>
    <p:sldId id="268" r:id="rId6"/>
    <p:sldId id="269" r:id="rId7"/>
    <p:sldId id="270" r:id="rId8"/>
    <p:sldId id="262" r:id="rId9"/>
    <p:sldId id="263" r:id="rId10"/>
    <p:sldId id="264" r:id="rId11"/>
    <p:sldId id="271" r:id="rId12"/>
    <p:sldId id="272" r:id="rId13"/>
    <p:sldId id="273" r:id="rId14"/>
    <p:sldId id="274" r:id="rId15"/>
    <p:sldId id="276" r:id="rId16"/>
    <p:sldId id="278" r:id="rId17"/>
    <p:sldId id="284" r:id="rId18"/>
    <p:sldId id="280" r:id="rId19"/>
    <p:sldId id="288" r:id="rId20"/>
    <p:sldId id="285" r:id="rId21"/>
    <p:sldId id="279" r:id="rId22"/>
    <p:sldId id="281" r:id="rId23"/>
    <p:sldId id="283" r:id="rId24"/>
    <p:sldId id="287" r:id="rId2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idsund%20July%202017\schaefer-exploitation-base%20mod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03828642164093"/>
          <c:y val="0.11720737526263082"/>
          <c:w val="0.64538214743479172"/>
          <c:h val="0.65336897028292407"/>
        </c:manualLayout>
      </c:layout>
      <c:scatterChart>
        <c:scatterStyle val="lineMarker"/>
        <c:varyColors val="0"/>
        <c:ser>
          <c:idx val="1"/>
          <c:order val="0"/>
          <c:tx>
            <c:v>Obs Yield</c:v>
          </c:tx>
          <c:spPr>
            <a:ln w="28575">
              <a:noFill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Pt>
            <c:idx val="54"/>
            <c:marker>
              <c:symbol val="none"/>
            </c:marker>
            <c:bubble3D val="0"/>
          </c:dPt>
          <c:dPt>
            <c:idx val="55"/>
            <c:marker>
              <c:symbol val="none"/>
            </c:marker>
            <c:bubble3D val="0"/>
          </c:dPt>
          <c:trendline>
            <c:trendlineType val="poly"/>
            <c:order val="5"/>
            <c:backward val="0.30000000000000004"/>
            <c:intercept val="0"/>
            <c:dispRSqr val="0"/>
            <c:dispEq val="0"/>
          </c:trendline>
          <c:xVal>
            <c:numRef>
              <c:f>Schaefer!$D$14:$D$69</c:f>
              <c:numCache>
                <c:formatCode>General</c:formatCode>
                <c:ptCount val="56"/>
                <c:pt idx="0">
                  <c:v>0.36425000000000002</c:v>
                </c:pt>
                <c:pt idx="1">
                  <c:v>0.37202142857142856</c:v>
                </c:pt>
                <c:pt idx="2">
                  <c:v>0.48684285714285702</c:v>
                </c:pt>
                <c:pt idx="3">
                  <c:v>0.33066785714285712</c:v>
                </c:pt>
                <c:pt idx="4">
                  <c:v>0.33863928571428575</c:v>
                </c:pt>
                <c:pt idx="5">
                  <c:v>0.39987142857142849</c:v>
                </c:pt>
                <c:pt idx="6">
                  <c:v>0.44679285714285716</c:v>
                </c:pt>
                <c:pt idx="7">
                  <c:v>0.34857500000000002</c:v>
                </c:pt>
                <c:pt idx="8">
                  <c:v>0.3981035714285715</c:v>
                </c:pt>
                <c:pt idx="9">
                  <c:v>0.39277499999999993</c:v>
                </c:pt>
                <c:pt idx="10">
                  <c:v>0.40695357142857136</c:v>
                </c:pt>
                <c:pt idx="11">
                  <c:v>0.47146428571428567</c:v>
                </c:pt>
                <c:pt idx="12">
                  <c:v>0.52434642857142866</c:v>
                </c:pt>
                <c:pt idx="13">
                  <c:v>0.57442499999999985</c:v>
                </c:pt>
                <c:pt idx="14">
                  <c:v>0.48162142857142853</c:v>
                </c:pt>
                <c:pt idx="15">
                  <c:v>0.45018214285714281</c:v>
                </c:pt>
                <c:pt idx="16">
                  <c:v>0.46990714285714297</c:v>
                </c:pt>
                <c:pt idx="17">
                  <c:v>0.49910714285714292</c:v>
                </c:pt>
                <c:pt idx="18">
                  <c:v>0.52072142857142845</c:v>
                </c:pt>
                <c:pt idx="19">
                  <c:v>0.56229642857142859</c:v>
                </c:pt>
                <c:pt idx="20">
                  <c:v>0.55686071428571426</c:v>
                </c:pt>
                <c:pt idx="21">
                  <c:v>0.53886071428571414</c:v>
                </c:pt>
                <c:pt idx="22">
                  <c:v>0.56879999999999997</c:v>
                </c:pt>
                <c:pt idx="23">
                  <c:v>0.55780357142857151</c:v>
                </c:pt>
                <c:pt idx="24">
                  <c:v>0.56557142857142861</c:v>
                </c:pt>
                <c:pt idx="25">
                  <c:v>0.56504999999999994</c:v>
                </c:pt>
                <c:pt idx="26">
                  <c:v>0.63119285714285722</c:v>
                </c:pt>
                <c:pt idx="27">
                  <c:v>0.63329642857142865</c:v>
                </c:pt>
                <c:pt idx="28">
                  <c:v>0.57596071428571427</c:v>
                </c:pt>
                <c:pt idx="29">
                  <c:v>0.5762250000000001</c:v>
                </c:pt>
                <c:pt idx="30">
                  <c:v>0.56733571428571428</c:v>
                </c:pt>
                <c:pt idx="31">
                  <c:v>0.58457499999999996</c:v>
                </c:pt>
                <c:pt idx="32">
                  <c:v>0.59365357142857123</c:v>
                </c:pt>
                <c:pt idx="33">
                  <c:v>0.60913571428571434</c:v>
                </c:pt>
                <c:pt idx="34">
                  <c:v>0.61355000000000015</c:v>
                </c:pt>
                <c:pt idx="35">
                  <c:v>0.61234642857142874</c:v>
                </c:pt>
                <c:pt idx="36">
                  <c:v>0.68722499999999986</c:v>
                </c:pt>
                <c:pt idx="37">
                  <c:v>0.71804642857142842</c:v>
                </c:pt>
                <c:pt idx="38">
                  <c:v>0.69063214285714281</c:v>
                </c:pt>
                <c:pt idx="39">
                  <c:v>0.69731071428571412</c:v>
                </c:pt>
                <c:pt idx="40">
                  <c:v>0.68702857142857154</c:v>
                </c:pt>
                <c:pt idx="41">
                  <c:v>0.68353571428571425</c:v>
                </c:pt>
                <c:pt idx="42">
                  <c:v>0.65486428571428568</c:v>
                </c:pt>
                <c:pt idx="43">
                  <c:v>0.62492142857142863</c:v>
                </c:pt>
                <c:pt idx="44">
                  <c:v>0.59420714285714282</c:v>
                </c:pt>
                <c:pt idx="45">
                  <c:v>0.61867857142857141</c:v>
                </c:pt>
                <c:pt idx="46">
                  <c:v>0.63433928571428566</c:v>
                </c:pt>
                <c:pt idx="47">
                  <c:v>0.72641785714285734</c:v>
                </c:pt>
                <c:pt idx="48">
                  <c:v>0.68498571428571431</c:v>
                </c:pt>
                <c:pt idx="49">
                  <c:v>0.73426785714285714</c:v>
                </c:pt>
                <c:pt idx="50">
                  <c:v>0.67191785714285701</c:v>
                </c:pt>
                <c:pt idx="51">
                  <c:v>0.6247285714285713</c:v>
                </c:pt>
                <c:pt idx="52">
                  <c:v>0.64927499999999994</c:v>
                </c:pt>
                <c:pt idx="53">
                  <c:v>0.59558214285714273</c:v>
                </c:pt>
                <c:pt idx="54">
                  <c:v>0.8</c:v>
                </c:pt>
                <c:pt idx="55">
                  <c:v>0.1</c:v>
                </c:pt>
              </c:numCache>
            </c:numRef>
          </c:xVal>
          <c:yVal>
            <c:numRef>
              <c:f>Schaefer!$B$14:$B$69</c:f>
              <c:numCache>
                <c:formatCode>General</c:formatCode>
                <c:ptCount val="56"/>
                <c:pt idx="0">
                  <c:v>1.8976</c:v>
                </c:pt>
                <c:pt idx="1">
                  <c:v>2.1215999999999999</c:v>
                </c:pt>
                <c:pt idx="2">
                  <c:v>2.2048999999999999</c:v>
                </c:pt>
                <c:pt idx="3">
                  <c:v>2.1185</c:v>
                </c:pt>
                <c:pt idx="4">
                  <c:v>2.3199999999999998</c:v>
                </c:pt>
                <c:pt idx="5">
                  <c:v>2.6496</c:v>
                </c:pt>
                <c:pt idx="6">
                  <c:v>2.8393000000000002</c:v>
                </c:pt>
                <c:pt idx="7">
                  <c:v>2.3247</c:v>
                </c:pt>
                <c:pt idx="8">
                  <c:v>2.3868999999999998</c:v>
                </c:pt>
                <c:pt idx="9">
                  <c:v>2.1756000000000002</c:v>
                </c:pt>
                <c:pt idx="10">
                  <c:v>2.2679</c:v>
                </c:pt>
                <c:pt idx="11">
                  <c:v>2.3527</c:v>
                </c:pt>
                <c:pt idx="12">
                  <c:v>2.5041000000000002</c:v>
                </c:pt>
                <c:pt idx="13">
                  <c:v>2.4420000000000002</c:v>
                </c:pt>
                <c:pt idx="14">
                  <c:v>2.2614999999999998</c:v>
                </c:pt>
                <c:pt idx="15">
                  <c:v>2.3601000000000001</c:v>
                </c:pt>
                <c:pt idx="16">
                  <c:v>2.5426000000000002</c:v>
                </c:pt>
                <c:pt idx="17">
                  <c:v>2.4933999999999998</c:v>
                </c:pt>
                <c:pt idx="18">
                  <c:v>3.0146999999999999</c:v>
                </c:pt>
                <c:pt idx="19">
                  <c:v>3.6783999999999999</c:v>
                </c:pt>
                <c:pt idx="20">
                  <c:v>3.6425000000000001</c:v>
                </c:pt>
                <c:pt idx="21">
                  <c:v>3.1179000000000001</c:v>
                </c:pt>
                <c:pt idx="22">
                  <c:v>3.0510000000000002</c:v>
                </c:pt>
                <c:pt idx="23">
                  <c:v>3.1631</c:v>
                </c:pt>
                <c:pt idx="24">
                  <c:v>3.49593</c:v>
                </c:pt>
                <c:pt idx="25">
                  <c:v>3.1538840000000001</c:v>
                </c:pt>
                <c:pt idx="26">
                  <c:v>3.253565</c:v>
                </c:pt>
                <c:pt idx="27">
                  <c:v>2.8790460000000002</c:v>
                </c:pt>
                <c:pt idx="28">
                  <c:v>2.514151</c:v>
                </c:pt>
                <c:pt idx="29">
                  <c:v>2.3367659999999999</c:v>
                </c:pt>
                <c:pt idx="30">
                  <c:v>2.456804</c:v>
                </c:pt>
                <c:pt idx="31">
                  <c:v>2.644072</c:v>
                </c:pt>
                <c:pt idx="32">
                  <c:v>2.546252</c:v>
                </c:pt>
                <c:pt idx="33">
                  <c:v>2.3206739999999999</c:v>
                </c:pt>
                <c:pt idx="34">
                  <c:v>2.3074690000000002</c:v>
                </c:pt>
                <c:pt idx="35">
                  <c:v>2.3241749999999999</c:v>
                </c:pt>
                <c:pt idx="36">
                  <c:v>2.3318400000000001</c:v>
                </c:pt>
                <c:pt idx="37">
                  <c:v>2.4562560000000002</c:v>
                </c:pt>
                <c:pt idx="38">
                  <c:v>2.2432059999999998</c:v>
                </c:pt>
                <c:pt idx="39">
                  <c:v>1.9703489999999999</c:v>
                </c:pt>
                <c:pt idx="40">
                  <c:v>1.715986</c:v>
                </c:pt>
                <c:pt idx="41">
                  <c:v>1.692188</c:v>
                </c:pt>
                <c:pt idx="42">
                  <c:v>1.678366</c:v>
                </c:pt>
                <c:pt idx="43">
                  <c:v>1.853432</c:v>
                </c:pt>
                <c:pt idx="44">
                  <c:v>2.0611860000000002</c:v>
                </c:pt>
                <c:pt idx="45">
                  <c:v>2.087669</c:v>
                </c:pt>
                <c:pt idx="46">
                  <c:v>2.1525539999999999</c:v>
                </c:pt>
                <c:pt idx="47">
                  <c:v>2.1019969999999999</c:v>
                </c:pt>
                <c:pt idx="48">
                  <c:v>1.8712139999999999</c:v>
                </c:pt>
                <c:pt idx="49">
                  <c:v>1.737449</c:v>
                </c:pt>
                <c:pt idx="50">
                  <c:v>1.523112</c:v>
                </c:pt>
                <c:pt idx="51">
                  <c:v>1.5555349999999999</c:v>
                </c:pt>
                <c:pt idx="52">
                  <c:v>1.6006020000000001</c:v>
                </c:pt>
                <c:pt idx="53">
                  <c:v>1.5684210000000001</c:v>
                </c:pt>
                <c:pt idx="54">
                  <c:v>0</c:v>
                </c:pt>
                <c:pt idx="55">
                  <c:v>0.7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707168"/>
        <c:axId val="161707728"/>
      </c:scatterChart>
      <c:valAx>
        <c:axId val="161707168"/>
        <c:scaling>
          <c:orientation val="minMax"/>
          <c:max val="0.8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/>
                  <a:t>Fiskeri dødelighed (rate per år)</a:t>
                </a:r>
              </a:p>
            </c:rich>
          </c:tx>
          <c:layout>
            <c:manualLayout>
              <c:xMode val="edge"/>
              <c:yMode val="edge"/>
              <c:x val="0.38848532180760015"/>
              <c:y val="0.8578585033479293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61707728"/>
        <c:crosses val="autoZero"/>
        <c:crossBetween val="midCat"/>
      </c:valAx>
      <c:valAx>
        <c:axId val="161707728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9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Fangst i mio tons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6170716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a-DK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0.56267</cdr:x>
      <cdr:y>0.34412</cdr:y>
    </cdr:from>
    <cdr:to>
      <cdr:x>0.57629</cdr:x>
      <cdr:y>0.7507</cdr:y>
    </cdr:to>
    <cdr:sp macro="" textlink="">
      <cdr:nvSpPr>
        <cdr:cNvPr id="2" name="Up Arrow 1"/>
        <cdr:cNvSpPr/>
      </cdr:nvSpPr>
      <cdr:spPr>
        <a:xfrm xmlns:a="http://schemas.openxmlformats.org/drawingml/2006/main">
          <a:off x="4196079" y="1489392"/>
          <a:ext cx="101600" cy="1759743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  <cdr:relSizeAnchor xmlns:cdr="http://schemas.openxmlformats.org/drawingml/2006/chartDrawing">
    <cdr:from>
      <cdr:x>0.15599</cdr:x>
      <cdr:y>0.33003</cdr:y>
    </cdr:from>
    <cdr:to>
      <cdr:x>0.47684</cdr:x>
      <cdr:y>0.35116</cdr:y>
    </cdr:to>
    <cdr:sp macro="" textlink="">
      <cdr:nvSpPr>
        <cdr:cNvPr id="3" name="Left Arrow 2"/>
        <cdr:cNvSpPr/>
      </cdr:nvSpPr>
      <cdr:spPr>
        <a:xfrm xmlns:a="http://schemas.openxmlformats.org/drawingml/2006/main">
          <a:off x="1163319" y="1428432"/>
          <a:ext cx="2392680" cy="91440"/>
        </a:xfrm>
        <a:prstGeom xmlns:a="http://schemas.openxmlformats.org/drawingml/2006/main" prst="lef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a-DK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392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451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50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17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936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1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46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30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84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4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295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48961-863A-42B6-953B-5664C343E78E}" type="datetimeFigureOut">
              <a:rPr lang="da-DK" smtClean="0"/>
              <a:t>03-07-2017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0E262-EE23-403E-BFA8-15110A891B5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785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b="1" dirty="0">
                <a:solidFill>
                  <a:prstClr val="black"/>
                </a:solidFill>
                <a:latin typeface="calluna-sans"/>
                <a:ea typeface="+mn-ea"/>
                <a:cs typeface="+mn-cs"/>
              </a:rPr>
              <a:t>Hvordan lykkes de </a:t>
            </a:r>
            <a:r>
              <a:rPr lang="nb-NO" sz="3600" b="1" dirty="0" smtClean="0">
                <a:solidFill>
                  <a:prstClr val="black"/>
                </a:solidFill>
                <a:latin typeface="calluna-sans"/>
                <a:ea typeface="+mn-ea"/>
                <a:cs typeface="+mn-cs"/>
              </a:rPr>
              <a:t>Nord-Atlantiske </a:t>
            </a:r>
            <a:r>
              <a:rPr lang="nb-NO" sz="3600" b="1" dirty="0">
                <a:solidFill>
                  <a:prstClr val="black"/>
                </a:solidFill>
                <a:latin typeface="calluna-sans"/>
                <a:ea typeface="+mn-ea"/>
                <a:cs typeface="+mn-cs"/>
              </a:rPr>
              <a:t>statene i sin forvaltning av bærekraftige ressurser</a:t>
            </a:r>
            <a:endParaRPr lang="da-DK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31958"/>
            <a:ext cx="9144000" cy="1655762"/>
          </a:xfrm>
        </p:spPr>
        <p:txBody>
          <a:bodyPr/>
          <a:lstStyle/>
          <a:p>
            <a:r>
              <a:rPr lang="nb-NO" sz="1800" i="1" dirty="0">
                <a:solidFill>
                  <a:prstClr val="black"/>
                </a:solidFill>
                <a:latin typeface="calluna-sans"/>
              </a:rPr>
              <a:t>Henrik Sparholt, </a:t>
            </a:r>
            <a:endParaRPr lang="nb-NO" sz="1800" i="1" dirty="0" smtClean="0">
              <a:solidFill>
                <a:prstClr val="black"/>
              </a:solidFill>
              <a:latin typeface="calluna-sans"/>
            </a:endParaRPr>
          </a:p>
          <a:p>
            <a:r>
              <a:rPr lang="nb-NO" sz="1200" i="1" dirty="0" smtClean="0">
                <a:solidFill>
                  <a:prstClr val="black"/>
                </a:solidFill>
                <a:latin typeface="calluna-sans"/>
              </a:rPr>
              <a:t>M.Sc., Dr.Sc</a:t>
            </a:r>
            <a:r>
              <a:rPr lang="nb-NO" sz="1200" i="1" dirty="0">
                <a:solidFill>
                  <a:prstClr val="black"/>
                </a:solidFill>
                <a:latin typeface="calluna-sans"/>
              </a:rPr>
              <a:t>. </a:t>
            </a:r>
            <a:endParaRPr lang="nb-NO" sz="1200" i="1" dirty="0" smtClean="0">
              <a:solidFill>
                <a:prstClr val="black"/>
              </a:solidFill>
              <a:latin typeface="calluna-sans"/>
            </a:endParaRPr>
          </a:p>
          <a:p>
            <a:r>
              <a:rPr lang="nb-NO" sz="1200" i="1" dirty="0" smtClean="0">
                <a:solidFill>
                  <a:prstClr val="black"/>
                </a:solidFill>
                <a:latin typeface="calluna-sans"/>
              </a:rPr>
              <a:t>tidligere </a:t>
            </a:r>
            <a:r>
              <a:rPr lang="nb-NO" sz="1200" i="1" dirty="0">
                <a:solidFill>
                  <a:prstClr val="black"/>
                </a:solidFill>
                <a:latin typeface="calluna-sans"/>
              </a:rPr>
              <a:t>Deputy Head </a:t>
            </a:r>
            <a:r>
              <a:rPr lang="nb-NO" sz="1200" i="1" dirty="0" smtClean="0">
                <a:solidFill>
                  <a:prstClr val="black"/>
                </a:solidFill>
                <a:latin typeface="calluna-sans"/>
              </a:rPr>
              <a:t>of </a:t>
            </a:r>
            <a:r>
              <a:rPr lang="nb-NO" sz="1200" i="1" dirty="0">
                <a:solidFill>
                  <a:prstClr val="black"/>
                </a:solidFill>
                <a:latin typeface="calluna-sans"/>
              </a:rPr>
              <a:t>Advisory Department, </a:t>
            </a:r>
            <a:r>
              <a:rPr lang="nb-NO" sz="1200" i="1" dirty="0" smtClean="0">
                <a:solidFill>
                  <a:prstClr val="black"/>
                </a:solidFill>
                <a:latin typeface="calluna-sans"/>
              </a:rPr>
              <a:t>ICES </a:t>
            </a:r>
          </a:p>
          <a:p>
            <a:r>
              <a:rPr lang="nb-NO" sz="1200" i="1" dirty="0" smtClean="0">
                <a:solidFill>
                  <a:prstClr val="black"/>
                </a:solidFill>
                <a:latin typeface="calluna-sans"/>
              </a:rPr>
              <a:t>uafhængig forsker og rådgiver</a:t>
            </a:r>
            <a:endParaRPr lang="da-DK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84" y="4508499"/>
            <a:ext cx="1301496" cy="173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2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ICES god til </a:t>
            </a:r>
            <a:r>
              <a:rPr lang="da-DK" dirty="0"/>
              <a:t>- De årlige bestandsberegninger</a:t>
            </a:r>
            <a:br>
              <a:rPr lang="da-DK" dirty="0"/>
            </a:b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Meget lange tids- serier – feks trawlsurveys med samme trawl i mere end 50 år! </a:t>
            </a:r>
          </a:p>
          <a:p>
            <a:r>
              <a:rPr lang="da-DK" dirty="0" smtClean="0"/>
              <a:t>Meget stor aktivitet med havforskningsskibe, biologiske indsamlinger, aldersbestemmelser, beregninger, arbejdsgrupper.</a:t>
            </a:r>
          </a:p>
          <a:p>
            <a:r>
              <a:rPr lang="da-DK" dirty="0" smtClean="0"/>
              <a:t>Meget effektivt – meget svært at ersatte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077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ICES god til </a:t>
            </a:r>
            <a:r>
              <a:rPr lang="da-DK" dirty="0" smtClean="0"/>
              <a:t>– koordinere grundforskning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Fantastisk forum for havforskningen</a:t>
            </a:r>
          </a:p>
          <a:p>
            <a:r>
              <a:rPr lang="da-DK" dirty="0" smtClean="0"/>
              <a:t>Nok en af grundene til at ICES er førende globalt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57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ICES god til </a:t>
            </a:r>
            <a:r>
              <a:rPr lang="da-DK" dirty="0" smtClean="0"/>
              <a:t>– Harvest Control Rules – </a:t>
            </a:r>
            <a:br>
              <a:rPr lang="da-DK" dirty="0" smtClean="0"/>
            </a:br>
            <a:r>
              <a:rPr lang="da-DK" sz="3600" dirty="0" smtClean="0"/>
              <a:t>har forhindret bestandskollaps i de sidste mange år, for ICES ~60 data rige og vigtigste bestande</a:t>
            </a:r>
            <a:endParaRPr lang="da-DK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397" y="1825625"/>
            <a:ext cx="79972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57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ICES god til </a:t>
            </a:r>
            <a:r>
              <a:rPr lang="da-DK" dirty="0" smtClean="0"/>
              <a:t>– ”arms længde” princippet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God afstand mellem forskningen og politikkerne/managers</a:t>
            </a:r>
          </a:p>
          <a:p>
            <a:r>
              <a:rPr lang="da-DK" dirty="0" smtClean="0"/>
              <a:t>Vigtigt med en international respekteret organisation – fiskebestande er typisk internationale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29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ICES udfordret på – ”arms længde” princippet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EU betaler medlemslandene størstedelen af deres udgifter mht fiskerirådgivningen – de nationale institutter vil gerne ”please” EU</a:t>
            </a:r>
          </a:p>
          <a:p>
            <a:r>
              <a:rPr lang="da-DK" dirty="0" smtClean="0"/>
              <a:t>Nogle nationer lægger deres institutter over i universitets regi – løsriver det fra ministeriet – godt for ”arms længde” princippet, men måske ikke så godt for relevansen af forskningen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309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ICES udfordret – skjult precautionarity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04746"/>
            <a:ext cx="10515600" cy="219309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620000" y="3992880"/>
            <a:ext cx="1737360" cy="41656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xtBox 5"/>
          <p:cNvSpPr txBox="1"/>
          <p:nvPr/>
        </p:nvSpPr>
        <p:spPr>
          <a:xfrm>
            <a:off x="975360" y="5588000"/>
            <a:ext cx="10627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Her er der skjult precautionarity – idet ICES Fmsy ikke giver MSY fordi et 5% precautionarity krav er medtaget i beregningsmåden.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80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Skjult precautionarity i bl.a. Fmsy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Går imod ICES’ egne principper </a:t>
            </a:r>
          </a:p>
          <a:p>
            <a:r>
              <a:rPr lang="da-DK" dirty="0" smtClean="0"/>
              <a:t>Gør det svært for politikerne at træffe beslutninger på et klart og oplyst grundlag</a:t>
            </a:r>
          </a:p>
          <a:p>
            <a:r>
              <a:rPr lang="da-DK" dirty="0" smtClean="0"/>
              <a:t>Sætter Nordøst-Atlantiske fiskeriforvaltning i et dårligt lys – da andre områder i verden ikke inkluderer denne precautionarity</a:t>
            </a:r>
          </a:p>
          <a:p>
            <a:r>
              <a:rPr lang="da-DK" dirty="0" smtClean="0"/>
              <a:t>Fiskerne miste bæredygtig fangst på langt sigt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32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da-DK" dirty="0" smtClean="0"/>
              <a:t>Bundfisk i ICES område </a:t>
            </a:r>
            <a:r>
              <a:rPr lang="da-DK" smtClean="0"/>
              <a:t>– 1950-2003</a:t>
            </a:r>
            <a:endParaRPr lang="da-DK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0377644"/>
              </p:ext>
            </p:extLst>
          </p:nvPr>
        </p:nvGraphicFramePr>
        <p:xfrm>
          <a:off x="2692401" y="1690688"/>
          <a:ext cx="7457440" cy="432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Up Arrow 2"/>
          <p:cNvSpPr/>
          <p:nvPr/>
        </p:nvSpPr>
        <p:spPr>
          <a:xfrm>
            <a:off x="5527039" y="3720623"/>
            <a:ext cx="101600" cy="12192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Left Arrow 3"/>
          <p:cNvSpPr/>
          <p:nvPr/>
        </p:nvSpPr>
        <p:spPr>
          <a:xfrm>
            <a:off x="3855720" y="3671887"/>
            <a:ext cx="1518920" cy="9747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410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Enkelt-arts betragtninger i Fmsy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ICES tager generelt ikke økosystem- og flerartseffekter i betragtning</a:t>
            </a:r>
          </a:p>
          <a:p>
            <a:r>
              <a:rPr lang="da-DK" dirty="0" smtClean="0"/>
              <a:t>En væsentlig undtagelse torsk i Barentshavet, hvor både tæthedsafhængig vækst og kannibalisme medregnes – rollemodel siden 2005</a:t>
            </a:r>
          </a:p>
          <a:p>
            <a:r>
              <a:rPr lang="da-DK" dirty="0" smtClean="0"/>
              <a:t>...men ICES kæmper med at udbrede denne tilgang til andre bestande</a:t>
            </a:r>
          </a:p>
          <a:p>
            <a:r>
              <a:rPr lang="da-DK" dirty="0" smtClean="0"/>
              <a:t>Erkendt problem i ICES ”Bridging the gap between science and scientific advice”</a:t>
            </a:r>
          </a:p>
          <a:p>
            <a:r>
              <a:rPr lang="da-DK" dirty="0" smtClean="0"/>
              <a:t>På denne måde er Fmsy underestimeret 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11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120" y="2295525"/>
            <a:ext cx="10515600" cy="1325563"/>
          </a:xfrm>
        </p:spPr>
        <p:txBody>
          <a:bodyPr/>
          <a:lstStyle/>
          <a:p>
            <a:r>
              <a:rPr lang="da-DK" dirty="0" smtClean="0"/>
              <a:t>...mere økosystem-</a:t>
            </a:r>
            <a:br>
              <a:rPr lang="da-DK" dirty="0" smtClean="0"/>
            </a:br>
            <a:r>
              <a:rPr lang="da-DK" dirty="0" smtClean="0"/>
              <a:t>tilgang til forvaltningen</a:t>
            </a:r>
            <a:endParaRPr lang="da-D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198" y="-1"/>
            <a:ext cx="48678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01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9960" y="1238885"/>
            <a:ext cx="10515600" cy="1325563"/>
          </a:xfrm>
        </p:spPr>
        <p:txBody>
          <a:bodyPr/>
          <a:lstStyle/>
          <a:p>
            <a:r>
              <a:rPr lang="da-DK" dirty="0" smtClean="0"/>
              <a:t>Succes historie for forvaltningen</a:t>
            </a:r>
            <a:br>
              <a:rPr lang="da-DK" dirty="0" smtClean="0"/>
            </a:br>
            <a:r>
              <a:rPr lang="da-DK" dirty="0" smtClean="0"/>
              <a:t>– overordnet set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34079"/>
            <a:ext cx="10515600" cy="2742883"/>
          </a:xfrm>
        </p:spPr>
        <p:txBody>
          <a:bodyPr/>
          <a:lstStyle/>
          <a:p>
            <a:r>
              <a:rPr lang="da-DK" dirty="0" smtClean="0"/>
              <a:t>Et halvt århundredes overfiskeri i Nordøst Atlanten vendt til et bæredygtigt fiskeri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26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968396"/>
            <a:ext cx="2754775" cy="1889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49" y="1104900"/>
            <a:ext cx="3274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u="sng" dirty="0" smtClean="0"/>
              <a:t>Eksempel:</a:t>
            </a:r>
          </a:p>
          <a:p>
            <a:pPr lvl="1"/>
            <a:endParaRPr lang="da-DK" sz="2400" dirty="0" smtClean="0"/>
          </a:p>
          <a:p>
            <a:pPr lvl="1"/>
            <a:r>
              <a:rPr lang="da-DK" sz="2400" dirty="0" smtClean="0"/>
              <a:t>Fangst/biomasse </a:t>
            </a:r>
          </a:p>
          <a:p>
            <a:pPr lvl="1"/>
            <a:r>
              <a:rPr lang="da-DK" sz="2400" dirty="0" smtClean="0"/>
              <a:t>mod </a:t>
            </a:r>
          </a:p>
          <a:p>
            <a:pPr lvl="1"/>
            <a:r>
              <a:rPr lang="da-DK" sz="2400" dirty="0" smtClean="0"/>
              <a:t>Fiskeritryk</a:t>
            </a:r>
            <a:endParaRPr lang="da-DK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4528457"/>
            <a:ext cx="2231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Nordsø torsk</a:t>
            </a:r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4951" y="487274"/>
            <a:ext cx="7240877" cy="654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18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 situation: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ICES ikke </a:t>
            </a:r>
            <a:r>
              <a:rPr lang="da-DK" dirty="0" smtClean="0"/>
              <a:t>det </a:t>
            </a:r>
            <a:r>
              <a:rPr lang="da-DK" dirty="0"/>
              <a:t>samme i dag som for bare 10-15 år siden. Nu om dage er </a:t>
            </a:r>
            <a:r>
              <a:rPr lang="da-DK" dirty="0" smtClean="0"/>
              <a:t>forskerne i ICES netværket meget </a:t>
            </a:r>
            <a:r>
              <a:rPr lang="da-DK" dirty="0"/>
              <a:t>stramt bundet til projekter og har ikke tid til lige at rive 3 </a:t>
            </a:r>
            <a:r>
              <a:rPr lang="da-DK" dirty="0" smtClean="0"/>
              <a:t>måneder </a:t>
            </a:r>
            <a:r>
              <a:rPr lang="da-DK" dirty="0"/>
              <a:t>ud af arbejdsplanen for at løse et ICES problem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7727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Konklusion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95% af arbejdet er årlige bestandsvurderinger - som ICES gør godt</a:t>
            </a:r>
          </a:p>
          <a:p>
            <a:r>
              <a:rPr lang="da-DK" dirty="0" smtClean="0"/>
              <a:t>5% vedrører overordnede ”regler” for rådgivning, bl.a. Fmsy, HCR – her er udfordringen</a:t>
            </a:r>
          </a:p>
        </p:txBody>
      </p:sp>
    </p:spTree>
    <p:extLst>
      <p:ext uri="{BB962C8B-B14F-4D97-AF65-F5344CB8AC3E}">
        <p14:creationId xmlns:p14="http://schemas.microsoft.com/office/powerpoint/2010/main" val="5757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Mulige løsninger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lvl="1" indent="-742950">
              <a:spcAft>
                <a:spcPts val="1200"/>
              </a:spcAft>
              <a:buFont typeface="+mj-lt"/>
              <a:buAutoNum type="arabicPeriod"/>
            </a:pPr>
            <a:r>
              <a:rPr lang="da-DK" sz="3200" dirty="0" smtClean="0"/>
              <a:t>ICES </a:t>
            </a:r>
            <a:r>
              <a:rPr lang="da-DK" sz="3200" dirty="0"/>
              <a:t>medlemslande stiller deres bedste økosystemforskere til rådighed for en enhed </a:t>
            </a:r>
            <a:r>
              <a:rPr lang="da-DK" sz="3200" dirty="0" smtClean="0"/>
              <a:t>i ICES, der </a:t>
            </a:r>
            <a:r>
              <a:rPr lang="da-DK" sz="3200" dirty="0"/>
              <a:t>focusere på disse ”</a:t>
            </a:r>
            <a:r>
              <a:rPr lang="da-DK" sz="3200" dirty="0" smtClean="0"/>
              <a:t>regler”</a:t>
            </a:r>
          </a:p>
          <a:p>
            <a:pPr marL="742950" lvl="1" indent="-742950">
              <a:spcAft>
                <a:spcPts val="1200"/>
              </a:spcAft>
              <a:buFont typeface="+mj-lt"/>
              <a:buAutoNum type="arabicPeriod"/>
            </a:pPr>
            <a:r>
              <a:rPr lang="da-DK" sz="3200" dirty="0" smtClean="0"/>
              <a:t>Eksterne </a:t>
            </a:r>
            <a:r>
              <a:rPr lang="da-DK" sz="3200" dirty="0"/>
              <a:t>uafhængige enheder som Nordisk Marine Think Tank til at se på ”</a:t>
            </a:r>
            <a:r>
              <a:rPr lang="da-DK" sz="3200" dirty="0" smtClean="0"/>
              <a:t>regler”  </a:t>
            </a:r>
          </a:p>
          <a:p>
            <a:pPr marL="742950" lvl="1" indent="-742950">
              <a:spcAft>
                <a:spcPts val="1200"/>
              </a:spcAft>
              <a:buFont typeface="+mj-lt"/>
              <a:buAutoNum type="arabicPeriod"/>
            </a:pPr>
            <a:r>
              <a:rPr lang="da-DK" sz="3200" dirty="0" smtClean="0"/>
              <a:t>Et </a:t>
            </a:r>
            <a:r>
              <a:rPr lang="da-DK" sz="3200" dirty="0"/>
              <a:t>”Havøkologisk Råd” i Nordisk Minister Råd </a:t>
            </a:r>
            <a:r>
              <a:rPr lang="da-DK" sz="3200" dirty="0" smtClean="0"/>
              <a:t>regi</a:t>
            </a:r>
          </a:p>
          <a:p>
            <a:pPr marL="742950" lvl="1" indent="-742950">
              <a:spcAft>
                <a:spcPts val="1200"/>
              </a:spcAft>
              <a:buFont typeface="+mj-lt"/>
              <a:buAutoNum type="arabicPeriod"/>
            </a:pPr>
            <a:r>
              <a:rPr lang="da-DK" sz="3200" dirty="0" smtClean="0"/>
              <a:t>Fiskeriorganisationerne har en del biologer ansat, måske de kunne løfte opgaven</a:t>
            </a:r>
          </a:p>
          <a:p>
            <a:pPr marL="742950" lvl="1" indent="-742950">
              <a:spcAft>
                <a:spcPts val="1200"/>
              </a:spcAft>
              <a:buFont typeface="+mj-lt"/>
              <a:buAutoNum type="arabicPeriod"/>
            </a:pPr>
            <a:r>
              <a:rPr lang="da-DK" sz="3200" dirty="0" smtClean="0"/>
              <a:t>...???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7964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977"/>
            <a:ext cx="12192000" cy="6847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2160209" y="1499192"/>
            <a:ext cx="5872716" cy="21477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a-DK" sz="5400" dirty="0" smtClean="0">
                <a:solidFill>
                  <a:srgbClr val="002060"/>
                </a:solidFill>
              </a:rPr>
              <a:t>Tak for opmærksomheden !</a:t>
            </a:r>
            <a:endParaRPr lang="da-DK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7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Fisketrykket faldet – hovedproblemet var bundfisk (torsk, hyse etc.) 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1995" y="2641768"/>
            <a:ext cx="4548010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Pelagiske fisk (sild, mackerel,...) OK siden collapsene i 1970erne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1995" y="2641768"/>
            <a:ext cx="4548010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Bundfisk igen fisketryk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2079" y="2693588"/>
            <a:ext cx="5547841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Fangsterne faldt selvom fiskeritryk steg ... nu stabilt til stigende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22079" y="2693588"/>
            <a:ext cx="5547841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3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2096602"/>
            <a:ext cx="6508893" cy="3775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Ingen consensus om hvad der”knækkede” kurven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ITQs 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Long </a:t>
            </a:r>
            <a:r>
              <a:rPr lang="da-DK" dirty="0"/>
              <a:t>term management plans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Bedre kontrol (EU EFCA)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MSC systemet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Fiskedage ”kvoter” 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MSY og meget lave Fmsy værdier sat af ICES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Fiskere større firmaer, der må langtidsplanlægge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FN resolutioner f.eks. Fish Stock Agreement 1995</a:t>
            </a:r>
          </a:p>
          <a:p>
            <a:pPr marL="514350" indent="-514350"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43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9. Managers følger biologisk rådgivning bedre</a:t>
            </a:r>
            <a:endParaRPr lang="da-D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706" y="2143760"/>
            <a:ext cx="6883743" cy="43793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69" y="6340183"/>
            <a:ext cx="1877731" cy="18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610</Words>
  <Application>Microsoft Office PowerPoint</Application>
  <PresentationFormat>Widescreen</PresentationFormat>
  <Paragraphs>70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calluna-sans</vt:lpstr>
      <vt:lpstr>Office Theme</vt:lpstr>
      <vt:lpstr>Hvordan lykkes de Nord-Atlantiske statene i sin forvaltning av bærekraftige ressurser</vt:lpstr>
      <vt:lpstr>Succes historie for forvaltningen – overordnet set</vt:lpstr>
      <vt:lpstr>Fisketrykket faldet – hovedproblemet var bundfisk (torsk, hyse etc.) </vt:lpstr>
      <vt:lpstr>Pelagiske fisk (sild, mackerel,...) OK siden collapsene i 1970erne</vt:lpstr>
      <vt:lpstr>Bundfisk igen fisketryk</vt:lpstr>
      <vt:lpstr>Fangsterne faldt selvom fiskeritryk steg ... nu stabilt til stigende</vt:lpstr>
      <vt:lpstr>PowerPoint Presentation</vt:lpstr>
      <vt:lpstr>Ingen consensus om hvad der”knækkede” kurven</vt:lpstr>
      <vt:lpstr>9. Managers følger biologisk rådgivning bedre</vt:lpstr>
      <vt:lpstr>ICES god til - De årlige bestandsberegninger </vt:lpstr>
      <vt:lpstr>ICES god til – koordinere grundforskning</vt:lpstr>
      <vt:lpstr>ICES god til – Harvest Control Rules –  har forhindret bestandskollaps i de sidste mange år, for ICES ~60 data rige og vigtigste bestande</vt:lpstr>
      <vt:lpstr>ICES god til – ”arms længde” princippet</vt:lpstr>
      <vt:lpstr>ICES udfordret på – ”arms længde” princippet </vt:lpstr>
      <vt:lpstr>ICES udfordret – skjult precautionarity</vt:lpstr>
      <vt:lpstr>Skjult precautionarity i bl.a. Fmsy</vt:lpstr>
      <vt:lpstr>Bundfisk i ICES område – 1950-2003</vt:lpstr>
      <vt:lpstr>Enkelt-arts betragtninger i Fmsy</vt:lpstr>
      <vt:lpstr>...mere økosystem- tilgang til forvaltningen</vt:lpstr>
      <vt:lpstr>PowerPoint Presentation</vt:lpstr>
      <vt:lpstr>Ny situation:</vt:lpstr>
      <vt:lpstr>Konklusion</vt:lpstr>
      <vt:lpstr>Mulige løsninger</vt:lpstr>
      <vt:lpstr>PowerPoint Presentation</vt:lpstr>
    </vt:vector>
  </TitlesOfParts>
  <Company>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Sparholt</dc:creator>
  <cp:lastModifiedBy>Henrik Sparholt</cp:lastModifiedBy>
  <cp:revision>48</cp:revision>
  <dcterms:created xsi:type="dcterms:W3CDTF">2017-06-05T08:37:13Z</dcterms:created>
  <dcterms:modified xsi:type="dcterms:W3CDTF">2017-07-03T16:07:53Z</dcterms:modified>
</cp:coreProperties>
</file>