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9" r:id="rId3"/>
    <p:sldId id="310" r:id="rId4"/>
    <p:sldId id="311" r:id="rId5"/>
    <p:sldId id="312" r:id="rId6"/>
    <p:sldId id="318" r:id="rId7"/>
    <p:sldId id="313" r:id="rId8"/>
    <p:sldId id="317" r:id="rId9"/>
    <p:sldId id="316" r:id="rId10"/>
    <p:sldId id="320" r:id="rId11"/>
    <p:sldId id="315" r:id="rId12"/>
    <p:sldId id="314" r:id="rId13"/>
    <p:sldId id="319" r:id="rId14"/>
    <p:sldId id="300" r:id="rId1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rik Sparholt" initials="HS" lastIdx="1" clrIdx="0">
    <p:extLst>
      <p:ext uri="{19B8F6BF-5375-455C-9EA6-DF929625EA0E}">
        <p15:presenceInfo xmlns:p15="http://schemas.microsoft.com/office/powerpoint/2012/main" userId="S-1-5-21-1123561945-1035525444-1801674531-17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67" autoAdjust="0"/>
    <p:restoredTop sz="80547" autoAdjust="0"/>
  </p:normalViewPr>
  <p:slideViewPr>
    <p:cSldViewPr snapToGrid="0">
      <p:cViewPr varScale="1">
        <p:scale>
          <a:sx n="60" d="100"/>
          <a:sy n="60" d="100"/>
        </p:scale>
        <p:origin x="57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3-29T14:44:44.988"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944CC-C477-45FA-A83B-9A3C6D5EDDBF}" type="datetimeFigureOut">
              <a:rPr lang="da-DK" smtClean="0"/>
              <a:t>07-09-2017</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41521-E36E-47AD-9BBD-EB3E0F44DDE8}" type="slidenum">
              <a:rPr lang="da-DK" smtClean="0"/>
              <a:t>‹#›</a:t>
            </a:fld>
            <a:endParaRPr lang="da-DK"/>
          </a:p>
        </p:txBody>
      </p:sp>
    </p:spTree>
    <p:extLst>
      <p:ext uri="{BB962C8B-B14F-4D97-AF65-F5344CB8AC3E}">
        <p14:creationId xmlns:p14="http://schemas.microsoft.com/office/powerpoint/2010/main" val="105870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a-D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6BB71B07-977F-49FB-980F-467360C4CBEF}" type="datetimeFigureOut">
              <a:rPr lang="da-DK" smtClean="0"/>
              <a:t>07-09-2017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326616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6BB71B07-977F-49FB-980F-467360C4CBEF}" type="datetimeFigureOut">
              <a:rPr lang="da-DK" smtClean="0"/>
              <a:t>07-09-2017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221766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6BB71B07-977F-49FB-980F-467360C4CBEF}" type="datetimeFigureOut">
              <a:rPr lang="da-DK" smtClean="0"/>
              <a:t>07-09-2017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229347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6BB71B07-977F-49FB-980F-467360C4CBEF}" type="datetimeFigureOut">
              <a:rPr lang="da-DK" smtClean="0"/>
              <a:t>07-09-2017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85367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a-D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71B07-977F-49FB-980F-467360C4CBEF}" type="datetimeFigureOut">
              <a:rPr lang="da-DK" smtClean="0"/>
              <a:t>07-09-2017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203284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6BB71B07-977F-49FB-980F-467360C4CBEF}" type="datetimeFigureOut">
              <a:rPr lang="da-DK" smtClean="0"/>
              <a:t>07-09-2017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302465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a-D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6BB71B07-977F-49FB-980F-467360C4CBEF}" type="datetimeFigureOut">
              <a:rPr lang="da-DK" smtClean="0"/>
              <a:t>07-09-2017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84189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6BB71B07-977F-49FB-980F-467360C4CBEF}" type="datetimeFigureOut">
              <a:rPr lang="da-DK" smtClean="0"/>
              <a:t>07-09-2017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43917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71B07-977F-49FB-980F-467360C4CBEF}" type="datetimeFigureOut">
              <a:rPr lang="da-DK" smtClean="0"/>
              <a:t>07-09-2017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398919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a-D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71B07-977F-49FB-980F-467360C4CBEF}" type="datetimeFigureOut">
              <a:rPr lang="da-DK" smtClean="0"/>
              <a:t>07-09-2017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314806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a-D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71B07-977F-49FB-980F-467360C4CBEF}" type="datetimeFigureOut">
              <a:rPr lang="da-DK" smtClean="0"/>
              <a:t>07-09-2017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16B0DD0-E463-4D6D-8E5B-5EC8B894E48E}" type="slidenum">
              <a:rPr lang="da-DK" smtClean="0"/>
              <a:t>‹#›</a:t>
            </a:fld>
            <a:endParaRPr lang="da-DK"/>
          </a:p>
        </p:txBody>
      </p:sp>
    </p:spTree>
    <p:extLst>
      <p:ext uri="{BB962C8B-B14F-4D97-AF65-F5344CB8AC3E}">
        <p14:creationId xmlns:p14="http://schemas.microsoft.com/office/powerpoint/2010/main" val="337387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71B07-977F-49FB-980F-467360C4CBEF}" type="datetimeFigureOut">
              <a:rPr lang="da-DK" smtClean="0"/>
              <a:t>07-09-2017</a:t>
            </a:fld>
            <a:endParaRPr lang="da-D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B0DD0-E463-4D6D-8E5B-5EC8B894E48E}" type="slidenum">
              <a:rPr lang="da-DK" smtClean="0"/>
              <a:t>‹#›</a:t>
            </a:fld>
            <a:endParaRPr lang="da-DK"/>
          </a:p>
        </p:txBody>
      </p:sp>
    </p:spTree>
    <p:extLst>
      <p:ext uri="{BB962C8B-B14F-4D97-AF65-F5344CB8AC3E}">
        <p14:creationId xmlns:p14="http://schemas.microsoft.com/office/powerpoint/2010/main" val="239810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703" y="404732"/>
            <a:ext cx="6853495" cy="2387600"/>
          </a:xfrm>
        </p:spPr>
        <p:txBody>
          <a:bodyPr>
            <a:normAutofit/>
          </a:bodyPr>
          <a:lstStyle/>
          <a:p>
            <a:r>
              <a:rPr lang="en-US" sz="3600" dirty="0"/>
              <a:t>Eco-system </a:t>
            </a:r>
            <a:r>
              <a:rPr lang="en-US" sz="3600" dirty="0" err="1" smtClean="0"/>
              <a:t>Fmsy</a:t>
            </a:r>
            <a:r>
              <a:rPr lang="en-US" sz="3600" dirty="0" smtClean="0"/>
              <a:t> </a:t>
            </a:r>
            <a:r>
              <a:rPr lang="en-US" dirty="0" smtClean="0"/>
              <a:t>- </a:t>
            </a:r>
            <a:br>
              <a:rPr lang="en-US" dirty="0" smtClean="0"/>
            </a:br>
            <a:r>
              <a:rPr lang="en-US" dirty="0" smtClean="0"/>
              <a:t>The two methods</a:t>
            </a:r>
            <a:endParaRPr lang="da-DK" dirty="0"/>
          </a:p>
        </p:txBody>
      </p:sp>
      <p:sp>
        <p:nvSpPr>
          <p:cNvPr id="3" name="Subtitle 2"/>
          <p:cNvSpPr>
            <a:spLocks noGrp="1"/>
          </p:cNvSpPr>
          <p:nvPr>
            <p:ph type="subTitle" idx="1"/>
          </p:nvPr>
        </p:nvSpPr>
        <p:spPr>
          <a:xfrm>
            <a:off x="2249775" y="3280958"/>
            <a:ext cx="3233195" cy="1655762"/>
          </a:xfrm>
        </p:spPr>
        <p:txBody>
          <a:bodyPr/>
          <a:lstStyle/>
          <a:p>
            <a:r>
              <a:rPr lang="da-DK" dirty="0" smtClean="0"/>
              <a:t>.</a:t>
            </a:r>
            <a:endParaRPr lang="da-DK"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4198" y="-1"/>
            <a:ext cx="4867802" cy="6858000"/>
          </a:xfrm>
          <a:prstGeom prst="rect">
            <a:avLst/>
          </a:prstGeom>
        </p:spPr>
      </p:pic>
    </p:spTree>
    <p:extLst>
      <p:ext uri="{BB962C8B-B14F-4D97-AF65-F5344CB8AC3E}">
        <p14:creationId xmlns:p14="http://schemas.microsoft.com/office/powerpoint/2010/main" val="3817198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Highlighting one figure...</a:t>
            </a:r>
            <a:endParaRPr lang="da-DK" dirty="0"/>
          </a:p>
        </p:txBody>
      </p:sp>
      <p:pic>
        <p:nvPicPr>
          <p:cNvPr id="4" name="Content Placeholder 3"/>
          <p:cNvPicPr>
            <a:picLocks noGrp="1" noChangeAspect="1"/>
          </p:cNvPicPr>
          <p:nvPr>
            <p:ph idx="1"/>
          </p:nvPr>
        </p:nvPicPr>
        <p:blipFill>
          <a:blip r:embed="rId2"/>
          <a:stretch>
            <a:fillRect/>
          </a:stretch>
        </p:blipFill>
        <p:spPr>
          <a:xfrm>
            <a:off x="2311400" y="1908805"/>
            <a:ext cx="7264400" cy="4368261"/>
          </a:xfrm>
          <a:prstGeom prst="rect">
            <a:avLst/>
          </a:prstGeom>
        </p:spPr>
      </p:pic>
    </p:spTree>
    <p:extLst>
      <p:ext uri="{BB962C8B-B14F-4D97-AF65-F5344CB8AC3E}">
        <p14:creationId xmlns:p14="http://schemas.microsoft.com/office/powerpoint/2010/main" val="7933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The MSY project will only </a:t>
            </a:r>
            <a:r>
              <a:rPr lang="da-DK" dirty="0" smtClean="0"/>
              <a:t>deal </a:t>
            </a:r>
            <a:r>
              <a:rPr lang="da-DK" dirty="0" smtClean="0"/>
              <a:t>with long lived species but </a:t>
            </a:r>
            <a:r>
              <a:rPr lang="da-DK" dirty="0" smtClean="0"/>
              <a:t>the methods </a:t>
            </a:r>
            <a:r>
              <a:rPr lang="da-DK" dirty="0" smtClean="0"/>
              <a:t>also </a:t>
            </a:r>
            <a:r>
              <a:rPr lang="da-DK" dirty="0" smtClean="0"/>
              <a:t>useful </a:t>
            </a:r>
            <a:r>
              <a:rPr lang="da-DK" dirty="0" smtClean="0"/>
              <a:t>for short lived </a:t>
            </a:r>
            <a:endParaRPr lang="da-DK" dirty="0"/>
          </a:p>
        </p:txBody>
      </p:sp>
      <p:sp>
        <p:nvSpPr>
          <p:cNvPr id="3" name="Content Placeholder 2"/>
          <p:cNvSpPr>
            <a:spLocks noGrp="1"/>
          </p:cNvSpPr>
          <p:nvPr>
            <p:ph idx="1"/>
          </p:nvPr>
        </p:nvSpPr>
        <p:spPr/>
        <p:txBody>
          <a:bodyPr/>
          <a:lstStyle/>
          <a:p>
            <a:r>
              <a:rPr lang="da-DK" dirty="0" smtClean="0"/>
              <a:t>But short lived </a:t>
            </a:r>
            <a:r>
              <a:rPr lang="da-DK" dirty="0" smtClean="0"/>
              <a:t>species are often </a:t>
            </a:r>
            <a:r>
              <a:rPr lang="da-DK" dirty="0" smtClean="0"/>
              <a:t>forage fish and thus </a:t>
            </a:r>
            <a:r>
              <a:rPr lang="da-DK" dirty="0" smtClean="0"/>
              <a:t>might need time </a:t>
            </a:r>
            <a:r>
              <a:rPr lang="da-DK" dirty="0" smtClean="0"/>
              <a:t>series </a:t>
            </a:r>
            <a:r>
              <a:rPr lang="da-DK" dirty="0" smtClean="0"/>
              <a:t>to be split into  </a:t>
            </a:r>
            <a:r>
              <a:rPr lang="da-DK" dirty="0" smtClean="0"/>
              <a:t>”constant predator pressure” </a:t>
            </a:r>
            <a:r>
              <a:rPr lang="da-DK" dirty="0" smtClean="0"/>
              <a:t>periods </a:t>
            </a:r>
            <a:r>
              <a:rPr lang="da-DK" dirty="0" smtClean="0"/>
              <a:t>when doing SPM </a:t>
            </a:r>
          </a:p>
          <a:p>
            <a:r>
              <a:rPr lang="da-DK" dirty="0" smtClean="0"/>
              <a:t>For both SPM and multispecies </a:t>
            </a:r>
            <a:r>
              <a:rPr lang="da-DK" dirty="0" smtClean="0"/>
              <a:t>runs: </a:t>
            </a:r>
            <a:r>
              <a:rPr lang="da-DK" dirty="0" smtClean="0"/>
              <a:t>select those where predator pressure are about </a:t>
            </a:r>
            <a:r>
              <a:rPr lang="da-DK" dirty="0" smtClean="0"/>
              <a:t>the current</a:t>
            </a:r>
            <a:endParaRPr lang="da-DK" dirty="0" smtClean="0"/>
          </a:p>
          <a:p>
            <a:r>
              <a:rPr lang="da-DK" dirty="0" smtClean="0"/>
              <a:t>the obtained </a:t>
            </a:r>
            <a:r>
              <a:rPr lang="da-DK" dirty="0" smtClean="0"/>
              <a:t>Fmsy </a:t>
            </a:r>
            <a:r>
              <a:rPr lang="da-DK" dirty="0" smtClean="0"/>
              <a:t>values </a:t>
            </a:r>
            <a:r>
              <a:rPr lang="da-DK" dirty="0" smtClean="0"/>
              <a:t>will </a:t>
            </a:r>
            <a:r>
              <a:rPr lang="da-DK" dirty="0" smtClean="0"/>
              <a:t>then need updates </a:t>
            </a:r>
            <a:r>
              <a:rPr lang="da-DK" dirty="0" smtClean="0"/>
              <a:t>say every </a:t>
            </a:r>
            <a:r>
              <a:rPr lang="da-DK" dirty="0" smtClean="0"/>
              <a:t>5 years.</a:t>
            </a:r>
          </a:p>
          <a:p>
            <a:endParaRPr lang="da-DK" dirty="0"/>
          </a:p>
        </p:txBody>
      </p:sp>
    </p:spTree>
    <p:extLst>
      <p:ext uri="{BB962C8B-B14F-4D97-AF65-F5344CB8AC3E}">
        <p14:creationId xmlns:p14="http://schemas.microsoft.com/office/powerpoint/2010/main" val="292230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F ”currency”</a:t>
            </a:r>
            <a:endParaRPr lang="da-DK"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 </a:t>
            </a:r>
            <a:r>
              <a:rPr lang="en-US" dirty="0"/>
              <a:t>in SPM is referring to biomass and is an instantaneous mortality rate. </a:t>
            </a:r>
            <a:endParaRPr lang="en-US" dirty="0" smtClean="0"/>
          </a:p>
          <a:p>
            <a:pPr marL="0" indent="0">
              <a:buNone/>
            </a:pPr>
            <a:r>
              <a:rPr lang="en-US" dirty="0" smtClean="0"/>
              <a:t>The </a:t>
            </a:r>
            <a:r>
              <a:rPr lang="en-US" dirty="0" smtClean="0"/>
              <a:t>biomasses </a:t>
            </a:r>
            <a:r>
              <a:rPr lang="en-US" dirty="0"/>
              <a:t>it refers to is </a:t>
            </a:r>
            <a:r>
              <a:rPr lang="en-US" dirty="0" smtClean="0"/>
              <a:t>catch and the </a:t>
            </a:r>
            <a:r>
              <a:rPr lang="en-US" dirty="0"/>
              <a:t>exploitable biomass, which is the biomass of each age group in the stock multiplied by the exploitation pattern of the fishery. Often juveniles are not exploited and therefore not part of the exploitable biomass considered here. Sometimes old individuals are also not exploited fully and thus neither fully contributing to the exploitable biomass considered in </a:t>
            </a:r>
            <a:r>
              <a:rPr lang="en-US" dirty="0" smtClean="0"/>
              <a:t>SPM, but it is to spawning – so a bit difficult. </a:t>
            </a:r>
            <a:endParaRPr lang="en-US" dirty="0" smtClean="0"/>
          </a:p>
          <a:p>
            <a:pPr marL="0" indent="0">
              <a:buNone/>
            </a:pPr>
            <a:r>
              <a:rPr lang="en-US" dirty="0" smtClean="0"/>
              <a:t>Thus</a:t>
            </a:r>
            <a:r>
              <a:rPr lang="en-US" dirty="0"/>
              <a:t>, F in </a:t>
            </a:r>
            <a:r>
              <a:rPr lang="en-US" dirty="0" smtClean="0"/>
              <a:t>SPM reflects </a:t>
            </a:r>
            <a:r>
              <a:rPr lang="en-US" dirty="0"/>
              <a:t>both reduction in stock numbers of each cohort, biomass growth of individuals and recruitment of juveniles into the exploitable stock biomass. </a:t>
            </a:r>
            <a:endParaRPr lang="da-DK" dirty="0"/>
          </a:p>
        </p:txBody>
      </p:sp>
    </p:spTree>
    <p:extLst>
      <p:ext uri="{BB962C8B-B14F-4D97-AF65-F5344CB8AC3E}">
        <p14:creationId xmlns:p14="http://schemas.microsoft.com/office/powerpoint/2010/main" val="2996604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a-DK" dirty="0" smtClean="0"/>
              <a:t>What is the link between F in ICES and in SPM models?</a:t>
            </a:r>
            <a:endParaRPr lang="da-DK" dirty="0"/>
          </a:p>
        </p:txBody>
      </p:sp>
      <p:sp>
        <p:nvSpPr>
          <p:cNvPr id="5" name="Content Placeholder 4"/>
          <p:cNvSpPr>
            <a:spLocks noGrp="1"/>
          </p:cNvSpPr>
          <p:nvPr>
            <p:ph idx="1"/>
          </p:nvPr>
        </p:nvSpPr>
        <p:spPr/>
        <p:txBody>
          <a:bodyPr/>
          <a:lstStyle/>
          <a:p>
            <a:r>
              <a:rPr lang="da-DK" dirty="0" smtClean="0"/>
              <a:t>Very few studies published </a:t>
            </a:r>
          </a:p>
          <a:p>
            <a:r>
              <a:rPr lang="da-DK" dirty="0" smtClean="0"/>
              <a:t>However we only need F/Fmsy from the SPM so no real problem</a:t>
            </a:r>
          </a:p>
          <a:p>
            <a:r>
              <a:rPr lang="da-DK" dirty="0" smtClean="0"/>
              <a:t>...and luckily F/Fmsy is much better estimated than F in SPMs</a:t>
            </a:r>
            <a:r>
              <a:rPr lang="da-DK" smtClean="0"/>
              <a:t>, </a:t>
            </a:r>
            <a:r>
              <a:rPr lang="da-DK" smtClean="0"/>
              <a:t>(because </a:t>
            </a:r>
            <a:r>
              <a:rPr lang="da-DK" dirty="0" smtClean="0"/>
              <a:t>one need to guess one more parameter to get F than to get </a:t>
            </a:r>
            <a:r>
              <a:rPr lang="da-DK" smtClean="0"/>
              <a:t>F/Fmsy </a:t>
            </a:r>
            <a:r>
              <a:rPr lang="da-DK" smtClean="0"/>
              <a:t> - for </a:t>
            </a:r>
            <a:r>
              <a:rPr lang="da-DK" dirty="0" smtClean="0"/>
              <a:t>instance carrying capacity in absolute term) </a:t>
            </a:r>
          </a:p>
        </p:txBody>
      </p:sp>
    </p:spTree>
    <p:extLst>
      <p:ext uri="{BB962C8B-B14F-4D97-AF65-F5344CB8AC3E}">
        <p14:creationId xmlns:p14="http://schemas.microsoft.com/office/powerpoint/2010/main" val="44341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050878" y="10977"/>
            <a:ext cx="12192000" cy="6847023"/>
          </a:xfrm>
          <a:prstGeom prst="rect">
            <a:avLst/>
          </a:prstGeom>
          <a:noFill/>
          <a:ln w="9525">
            <a:noFill/>
            <a:miter lim="800000"/>
            <a:headEnd/>
            <a:tailEnd/>
          </a:ln>
        </p:spPr>
      </p:pic>
      <p:sp>
        <p:nvSpPr>
          <p:cNvPr id="3" name="TextBox 2"/>
          <p:cNvSpPr txBox="1"/>
          <p:nvPr/>
        </p:nvSpPr>
        <p:spPr>
          <a:xfrm>
            <a:off x="7274257" y="1651378"/>
            <a:ext cx="3138985"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p:spPr>
        <p:txBody>
          <a:bodyPr wrap="square" rtlCol="0">
            <a:spAutoFit/>
          </a:bodyPr>
          <a:lstStyle/>
          <a:p>
            <a:r>
              <a:rPr lang="da-DK" sz="3600" i="1" dirty="0" smtClean="0">
                <a:latin typeface="Arial Rounded MT Bold" panose="020F0704030504030204" pitchFamily="34" charset="0"/>
              </a:rPr>
              <a:t>Thank you !</a:t>
            </a:r>
            <a:endParaRPr lang="da-DK" sz="3600" i="1" dirty="0">
              <a:latin typeface="Arial Rounded MT Bold" panose="020F0704030504030204" pitchFamily="34" charset="0"/>
            </a:endParaRPr>
          </a:p>
        </p:txBody>
      </p:sp>
    </p:spTree>
    <p:extLst>
      <p:ext uri="{BB962C8B-B14F-4D97-AF65-F5344CB8AC3E}">
        <p14:creationId xmlns:p14="http://schemas.microsoft.com/office/powerpoint/2010/main" val="1588994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Two basic ideas</a:t>
            </a:r>
            <a:endParaRPr lang="da-DK" dirty="0"/>
          </a:p>
        </p:txBody>
      </p:sp>
      <p:sp>
        <p:nvSpPr>
          <p:cNvPr id="3" name="Content Placeholder 2"/>
          <p:cNvSpPr>
            <a:spLocks noGrp="1"/>
          </p:cNvSpPr>
          <p:nvPr>
            <p:ph idx="1"/>
          </p:nvPr>
        </p:nvSpPr>
        <p:spPr/>
        <p:txBody>
          <a:bodyPr/>
          <a:lstStyle/>
          <a:p>
            <a:r>
              <a:rPr lang="da-DK" dirty="0" smtClean="0"/>
              <a:t>GLM type approach to ”spread” the available ecosystem Fmsy to </a:t>
            </a:r>
            <a:r>
              <a:rPr lang="da-DK" dirty="0" smtClean="0"/>
              <a:t>other stocks</a:t>
            </a:r>
            <a:endParaRPr lang="da-DK" dirty="0" smtClean="0"/>
          </a:p>
          <a:p>
            <a:r>
              <a:rPr lang="da-DK" dirty="0" smtClean="0"/>
              <a:t>Use of Surplus Production Models </a:t>
            </a:r>
            <a:r>
              <a:rPr lang="da-DK" dirty="0"/>
              <a:t> </a:t>
            </a:r>
            <a:r>
              <a:rPr lang="da-DK" dirty="0" smtClean="0"/>
              <a:t>on </a:t>
            </a:r>
            <a:r>
              <a:rPr lang="da-DK" dirty="0" smtClean="0"/>
              <a:t>the existing stock assessment time series of catch, F and SSB </a:t>
            </a:r>
            <a:endParaRPr lang="da-DK" dirty="0"/>
          </a:p>
        </p:txBody>
      </p:sp>
    </p:spTree>
    <p:extLst>
      <p:ext uri="{BB962C8B-B14F-4D97-AF65-F5344CB8AC3E}">
        <p14:creationId xmlns:p14="http://schemas.microsoft.com/office/powerpoint/2010/main" val="1338994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GLM type analysis to “export” ecosystem </a:t>
            </a:r>
            <a:r>
              <a:rPr lang="en-US" dirty="0" err="1"/>
              <a:t>Fmsy</a:t>
            </a:r>
            <a:r>
              <a:rPr lang="en-US" dirty="0"/>
              <a:t> </a:t>
            </a:r>
            <a:endParaRPr lang="da-DK"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General linear Models (GLM) models will be used to “export” ecosystem </a:t>
            </a:r>
            <a:r>
              <a:rPr lang="en-US" dirty="0" err="1"/>
              <a:t>Fmsy</a:t>
            </a:r>
            <a:r>
              <a:rPr lang="en-US" dirty="0"/>
              <a:t> from stocks where these available from multispecies and ecosystem models and density dependent growth and maturity (and cannibalism) studies, to stocks where such models and studies are not available. The link between the stocks is envisioned to be life history parameters and species groups. </a:t>
            </a:r>
          </a:p>
          <a:p>
            <a:pPr marL="0" indent="0">
              <a:buNone/>
            </a:pPr>
            <a:r>
              <a:rPr lang="en-US" dirty="0"/>
              <a:t>The candidate life history parameters for such analysis are </a:t>
            </a:r>
            <a:r>
              <a:rPr lang="en-US" dirty="0" err="1"/>
              <a:t>Lmax</a:t>
            </a:r>
            <a:r>
              <a:rPr lang="en-US" dirty="0"/>
              <a:t>, age at 50% maturity, Von </a:t>
            </a:r>
            <a:r>
              <a:rPr lang="en-US" dirty="0" err="1"/>
              <a:t>Bertalanffy</a:t>
            </a:r>
            <a:r>
              <a:rPr lang="en-US" dirty="0"/>
              <a:t> K, Steepness in Stock-recruitment curves, relative increase in weight from age-at-“50% maturity” to age-at-“50% maturity” +1year. As we here are dealing with data rich stocks, such data are easily available or can easily be calculated. </a:t>
            </a:r>
          </a:p>
          <a:p>
            <a:pPr marL="0" indent="0">
              <a:buNone/>
            </a:pPr>
            <a:r>
              <a:rPr lang="en-US" dirty="0"/>
              <a:t>A multiplicative model like, will be applied</a:t>
            </a:r>
            <a:r>
              <a:rPr lang="en-US" dirty="0" smtClean="0"/>
              <a:t>: </a:t>
            </a:r>
          </a:p>
          <a:p>
            <a:pPr marL="0" indent="0">
              <a:buNone/>
            </a:pPr>
            <a:endParaRPr lang="en-US" dirty="0"/>
          </a:p>
          <a:p>
            <a:pPr marL="914400" lvl="2" indent="0">
              <a:buNone/>
            </a:pPr>
            <a:r>
              <a:rPr lang="en-US" sz="3400" dirty="0" smtClean="0"/>
              <a:t>Log(</a:t>
            </a:r>
            <a:r>
              <a:rPr lang="en-US" sz="3400" dirty="0" err="1" smtClean="0"/>
              <a:t>Fmsy</a:t>
            </a:r>
            <a:r>
              <a:rPr lang="en-US" sz="3400" dirty="0" smtClean="0"/>
              <a:t> </a:t>
            </a:r>
            <a:r>
              <a:rPr lang="en-US" sz="3400" dirty="0"/>
              <a:t>(s)) =  a +“Species group”(s) + L(s)</a:t>
            </a:r>
          </a:p>
          <a:p>
            <a:pPr marL="0" indent="0">
              <a:buNone/>
            </a:pPr>
            <a:endParaRPr lang="en-US" dirty="0" smtClean="0"/>
          </a:p>
          <a:p>
            <a:pPr marL="0" indent="0">
              <a:buNone/>
            </a:pPr>
            <a:r>
              <a:rPr lang="en-US" dirty="0" smtClean="0"/>
              <a:t>Where </a:t>
            </a:r>
            <a:r>
              <a:rPr lang="en-US" dirty="0"/>
              <a:t>s is a given stock, a the intercept, “Species group” is species group like for instance “cod” or “plaice”, and L is the life history parameter, for instance </a:t>
            </a:r>
            <a:r>
              <a:rPr lang="en-US" dirty="0" err="1"/>
              <a:t>Lmax</a:t>
            </a:r>
            <a:r>
              <a:rPr lang="en-US" dirty="0"/>
              <a:t>. </a:t>
            </a:r>
            <a:r>
              <a:rPr lang="en-US" dirty="0" err="1"/>
              <a:t>Fmsy</a:t>
            </a:r>
            <a:r>
              <a:rPr lang="en-US" dirty="0"/>
              <a:t> will be expressed in the “common currency” unit.</a:t>
            </a:r>
            <a:endParaRPr lang="da-DK" dirty="0"/>
          </a:p>
        </p:txBody>
      </p:sp>
    </p:spTree>
    <p:extLst>
      <p:ext uri="{BB962C8B-B14F-4D97-AF65-F5344CB8AC3E}">
        <p14:creationId xmlns:p14="http://schemas.microsoft.com/office/powerpoint/2010/main" val="130398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Surplus production model estimates of </a:t>
            </a:r>
            <a:r>
              <a:rPr lang="en-US" dirty="0" err="1"/>
              <a:t>Fmsy</a:t>
            </a:r>
            <a:r>
              <a:rPr lang="en-US" dirty="0"/>
              <a:t> </a:t>
            </a:r>
            <a:endParaRPr lang="da-DK" dirty="0"/>
          </a:p>
        </p:txBody>
      </p:sp>
      <p:sp>
        <p:nvSpPr>
          <p:cNvPr id="3" name="Content Placeholder 2"/>
          <p:cNvSpPr>
            <a:spLocks noGrp="1"/>
          </p:cNvSpPr>
          <p:nvPr>
            <p:ph idx="1"/>
          </p:nvPr>
        </p:nvSpPr>
        <p:spPr/>
        <p:txBody>
          <a:bodyPr/>
          <a:lstStyle/>
          <a:p>
            <a:pPr marL="0" indent="0">
              <a:buNone/>
            </a:pPr>
            <a:r>
              <a:rPr lang="en-US" dirty="0"/>
              <a:t>The so-called summary tables from the ordinary assessments </a:t>
            </a:r>
            <a:r>
              <a:rPr lang="en-US" dirty="0" smtClean="0"/>
              <a:t>with time </a:t>
            </a:r>
            <a:r>
              <a:rPr lang="en-US" dirty="0"/>
              <a:t>series of catch, SSB, and F. F can be used as a measure of fishing effort and SSB as an index of stock size. </a:t>
            </a:r>
            <a:endParaRPr lang="da-DK" dirty="0"/>
          </a:p>
        </p:txBody>
      </p:sp>
    </p:spTree>
    <p:extLst>
      <p:ext uri="{BB962C8B-B14F-4D97-AF65-F5344CB8AC3E}">
        <p14:creationId xmlns:p14="http://schemas.microsoft.com/office/powerpoint/2010/main" val="246844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Filtering stocks</a:t>
            </a:r>
            <a:endParaRPr lang="da-DK" dirty="0"/>
          </a:p>
        </p:txBody>
      </p:sp>
      <p:sp>
        <p:nvSpPr>
          <p:cNvPr id="3" name="Content Placeholder 2"/>
          <p:cNvSpPr>
            <a:spLocks noGrp="1"/>
          </p:cNvSpPr>
          <p:nvPr>
            <p:ph idx="1"/>
          </p:nvPr>
        </p:nvSpPr>
        <p:spPr/>
        <p:txBody>
          <a:bodyPr/>
          <a:lstStyle/>
          <a:p>
            <a:r>
              <a:rPr lang="en-US" dirty="0"/>
              <a:t>SPMs are not working well if </a:t>
            </a:r>
            <a:r>
              <a:rPr lang="en-US" dirty="0" smtClean="0"/>
              <a:t>there </a:t>
            </a:r>
            <a:r>
              <a:rPr lang="en-US" dirty="0"/>
              <a:t>is no dynamic range in the time series data. </a:t>
            </a:r>
            <a:endParaRPr lang="en-US" dirty="0" smtClean="0"/>
          </a:p>
          <a:p>
            <a:r>
              <a:rPr lang="en-US" dirty="0" smtClean="0"/>
              <a:t>Furthermore</a:t>
            </a:r>
            <a:r>
              <a:rPr lang="en-US" dirty="0"/>
              <a:t>, in cases where there are large dynamic ranges in data SPM does </a:t>
            </a:r>
            <a:r>
              <a:rPr lang="en-US" dirty="0" smtClean="0"/>
              <a:t>not perform </a:t>
            </a:r>
            <a:r>
              <a:rPr lang="en-US" dirty="0"/>
              <a:t>well neither, if these variations is due to environmental variations and not varying fishing pressure. </a:t>
            </a:r>
            <a:endParaRPr lang="en-US" dirty="0" smtClean="0"/>
          </a:p>
          <a:p>
            <a:r>
              <a:rPr lang="en-US" dirty="0" smtClean="0"/>
              <a:t>F </a:t>
            </a:r>
            <a:r>
              <a:rPr lang="en-US" dirty="0"/>
              <a:t>has to be the main driving force for the variation in the stock.</a:t>
            </a:r>
            <a:endParaRPr lang="da-DK" dirty="0"/>
          </a:p>
        </p:txBody>
      </p:sp>
    </p:spTree>
    <p:extLst>
      <p:ext uri="{BB962C8B-B14F-4D97-AF65-F5344CB8AC3E}">
        <p14:creationId xmlns:p14="http://schemas.microsoft.com/office/powerpoint/2010/main" val="191426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leaving out of the </a:t>
            </a:r>
            <a:r>
              <a:rPr lang="en-US" dirty="0" smtClean="0"/>
              <a:t>SPM analysis</a:t>
            </a:r>
            <a:r>
              <a:rPr lang="en-US" dirty="0"/>
              <a:t>:</a:t>
            </a:r>
            <a:br>
              <a:rPr lang="en-US" dirty="0"/>
            </a:br>
            <a:endParaRPr lang="da-DK"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1</a:t>
            </a:r>
            <a:r>
              <a:rPr lang="en-US" dirty="0"/>
              <a:t>.	Stock unit not well defined, e.g. cod </a:t>
            </a:r>
            <a:r>
              <a:rPr lang="en-US" dirty="0" err="1"/>
              <a:t>WScot</a:t>
            </a:r>
            <a:r>
              <a:rPr lang="en-US" dirty="0"/>
              <a:t>. </a:t>
            </a:r>
          </a:p>
          <a:p>
            <a:pPr marL="0" indent="0">
              <a:buNone/>
            </a:pPr>
            <a:r>
              <a:rPr lang="en-US" dirty="0"/>
              <a:t>2.	Catch data far from reliable.</a:t>
            </a:r>
          </a:p>
          <a:p>
            <a:pPr marL="0" indent="0">
              <a:buNone/>
            </a:pPr>
            <a:r>
              <a:rPr lang="en-US" dirty="0"/>
              <a:t>3.	Stock that have demonstrated large changes in carrying capacity.</a:t>
            </a:r>
          </a:p>
          <a:p>
            <a:pPr marL="0" indent="0">
              <a:buNone/>
            </a:pPr>
            <a:r>
              <a:rPr lang="en-US" dirty="0"/>
              <a:t>4.	Stocks with one or a few very large year classes in its historical time series are not suitable because the historical stock development will be driven by these year classes and mask the density dependent dynamics of the stock, e.g. W horse mackerel, maybe North Sea haddock and NSSP herring).</a:t>
            </a:r>
          </a:p>
          <a:p>
            <a:pPr marL="0" indent="0">
              <a:buNone/>
            </a:pPr>
            <a:r>
              <a:rPr lang="en-US" dirty="0"/>
              <a:t>5.	Stocks with suddenly strong parasites or diseases events or starvation – or at least these periods should be left out, e.g. cod Baltic SD2532.</a:t>
            </a:r>
          </a:p>
          <a:p>
            <a:pPr marL="0" indent="0">
              <a:buNone/>
            </a:pPr>
            <a:r>
              <a:rPr lang="en-US" dirty="0"/>
              <a:t>6.	Stocks with little dynamic range in catch and SSB. </a:t>
            </a:r>
          </a:p>
          <a:p>
            <a:pPr marL="0" indent="0">
              <a:buNone/>
            </a:pPr>
            <a:r>
              <a:rPr lang="en-US" dirty="0"/>
              <a:t>7.	Stocks with short time series.</a:t>
            </a:r>
          </a:p>
          <a:p>
            <a:pPr marL="0" indent="0">
              <a:buNone/>
            </a:pPr>
            <a:r>
              <a:rPr lang="en-US" dirty="0"/>
              <a:t>8.	Stocks with large changes in exploitation pattern over the time span considered, e.g. NSSP herring.</a:t>
            </a:r>
          </a:p>
          <a:p>
            <a:pPr marL="0" indent="0">
              <a:buNone/>
            </a:pPr>
            <a:r>
              <a:rPr lang="en-US" dirty="0"/>
              <a:t>9.	Stocks which gives very different temporal stock biomass development using surplus production models (like by Froese et al 2016) than the ICES estimated temporal biomass development.</a:t>
            </a:r>
          </a:p>
          <a:p>
            <a:pPr marL="0" indent="0">
              <a:buNone/>
            </a:pPr>
            <a:r>
              <a:rPr lang="en-US" dirty="0"/>
              <a:t>10.	Stock like cod </a:t>
            </a:r>
            <a:r>
              <a:rPr lang="en-US" dirty="0" err="1"/>
              <a:t>WScot</a:t>
            </a:r>
            <a:r>
              <a:rPr lang="en-US" dirty="0"/>
              <a:t>, where stock development obviously driven by some (unknown) environmental factors that goes clear against normal population regulation mechanisms. For cod </a:t>
            </a:r>
            <a:r>
              <a:rPr lang="en-US" dirty="0" err="1"/>
              <a:t>WScot</a:t>
            </a:r>
            <a:r>
              <a:rPr lang="en-US" dirty="0"/>
              <a:t> the stock is increasing in spite of increasing catches over time. </a:t>
            </a:r>
          </a:p>
          <a:p>
            <a:pPr marL="0" indent="0">
              <a:buNone/>
            </a:pPr>
            <a:r>
              <a:rPr lang="en-US" dirty="0"/>
              <a:t>11.	Stocks where predation pressure has varied strongly over time, e.g. Baltic sprat due to large changes in the cod SD2523 stock. Maybe a shorter time series can be used.</a:t>
            </a:r>
          </a:p>
          <a:p>
            <a:pPr marL="0" indent="0">
              <a:buNone/>
            </a:pPr>
            <a:endParaRPr lang="en-US" dirty="0"/>
          </a:p>
          <a:p>
            <a:pPr marL="0" indent="0">
              <a:buNone/>
            </a:pPr>
            <a:endParaRPr lang="en-US" dirty="0"/>
          </a:p>
          <a:p>
            <a:endParaRPr lang="da-DK" dirty="0"/>
          </a:p>
        </p:txBody>
      </p:sp>
    </p:spTree>
    <p:extLst>
      <p:ext uri="{BB962C8B-B14F-4D97-AF65-F5344CB8AC3E}">
        <p14:creationId xmlns:p14="http://schemas.microsoft.com/office/powerpoint/2010/main" val="208272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SPM shape</a:t>
            </a:r>
            <a:endParaRPr lang="da-DK" dirty="0"/>
          </a:p>
        </p:txBody>
      </p:sp>
      <p:sp>
        <p:nvSpPr>
          <p:cNvPr id="3" name="Content Placeholder 2"/>
          <p:cNvSpPr>
            <a:spLocks noGrp="1"/>
          </p:cNvSpPr>
          <p:nvPr>
            <p:ph idx="1"/>
          </p:nvPr>
        </p:nvSpPr>
        <p:spPr/>
        <p:txBody>
          <a:bodyPr/>
          <a:lstStyle/>
          <a:p>
            <a:pPr marL="0" indent="0">
              <a:buNone/>
            </a:pPr>
            <a:r>
              <a:rPr lang="en-US" dirty="0"/>
              <a:t>Selecting the shape of the production curve (whether </a:t>
            </a:r>
            <a:r>
              <a:rPr lang="en-US" dirty="0" err="1"/>
              <a:t>Bmsy</a:t>
            </a:r>
            <a:r>
              <a:rPr lang="en-US" dirty="0"/>
              <a:t>/B0 is 0.5 as in Schaefer or 0.33 as in Pella-Tomlinson, or 0.4 in Thorson et al. (2012, Can. J. Fish. </a:t>
            </a:r>
            <a:r>
              <a:rPr lang="en-US" dirty="0" err="1"/>
              <a:t>Aquat</a:t>
            </a:r>
            <a:r>
              <a:rPr lang="en-US" dirty="0"/>
              <a:t>. Sci. Vol. 69, 2012), or variable by species) is a point to be worked on in the project. </a:t>
            </a:r>
            <a:endParaRPr lang="da-DK" dirty="0"/>
          </a:p>
        </p:txBody>
      </p:sp>
    </p:spTree>
    <p:extLst>
      <p:ext uri="{BB962C8B-B14F-4D97-AF65-F5344CB8AC3E}">
        <p14:creationId xmlns:p14="http://schemas.microsoft.com/office/powerpoint/2010/main" val="303166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SPM a</a:t>
            </a:r>
            <a:r>
              <a:rPr lang="da-DK" dirty="0" smtClean="0"/>
              <a:t>lready </a:t>
            </a:r>
            <a:r>
              <a:rPr lang="da-DK" dirty="0" smtClean="0"/>
              <a:t>done for all stocks in ICES</a:t>
            </a:r>
            <a:endParaRPr lang="da-DK" dirty="0"/>
          </a:p>
        </p:txBody>
      </p:sp>
      <p:sp>
        <p:nvSpPr>
          <p:cNvPr id="3" name="Content Placeholder 2"/>
          <p:cNvSpPr>
            <a:spLocks noGrp="1"/>
          </p:cNvSpPr>
          <p:nvPr>
            <p:ph idx="1"/>
          </p:nvPr>
        </p:nvSpPr>
        <p:spPr/>
        <p:txBody>
          <a:bodyPr/>
          <a:lstStyle/>
          <a:p>
            <a:pPr marL="0" indent="0">
              <a:buNone/>
            </a:pPr>
            <a:r>
              <a:rPr lang="da-DK" dirty="0" smtClean="0"/>
              <a:t>Froese</a:t>
            </a:r>
            <a:r>
              <a:rPr lang="da-DK" dirty="0"/>
              <a:t>, R., Demirel, N., Gianpaolo, C., Kleisner, K.M., Winker, H. 2016. Estimating fisheries reference points from catch and resilience. Fish and Fisheries, doi:10.1111/faf.12190</a:t>
            </a:r>
            <a:r>
              <a:rPr lang="da-DK" dirty="0" smtClean="0"/>
              <a:t>.</a:t>
            </a:r>
          </a:p>
          <a:p>
            <a:pPr marL="0" indent="0">
              <a:buNone/>
            </a:pPr>
            <a:endParaRPr lang="da-DK" dirty="0"/>
          </a:p>
          <a:p>
            <a:pPr marL="0" indent="0">
              <a:buNone/>
            </a:pPr>
            <a:r>
              <a:rPr lang="da-DK" dirty="0" smtClean="0"/>
              <a:t>Froese</a:t>
            </a:r>
            <a:r>
              <a:rPr lang="da-DK" dirty="0"/>
              <a:t>, R., Garilao, C., Winker, H., Coro, G., Demirel, N., Tsikliras, A., Dimarchopoulou, D., Scarcella, G., Sampang-Reyes, A. 2016. Exploitation and status of European stocks. World Wide Web electronic publication, http://oceanrep.geomar.de/34476/</a:t>
            </a:r>
          </a:p>
        </p:txBody>
      </p:sp>
    </p:spTree>
    <p:extLst>
      <p:ext uri="{BB962C8B-B14F-4D97-AF65-F5344CB8AC3E}">
        <p14:creationId xmlns:p14="http://schemas.microsoft.com/office/powerpoint/2010/main" val="3292115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Froese et al 2016 combined with ICES absolute F -- Example NEA cod.</a:t>
            </a:r>
            <a:endParaRPr lang="da-DK" dirty="0"/>
          </a:p>
        </p:txBody>
      </p:sp>
      <p:pic>
        <p:nvPicPr>
          <p:cNvPr id="4" name="Content Placeholder 3"/>
          <p:cNvPicPr>
            <a:picLocks noGrp="1" noChangeAspect="1"/>
          </p:cNvPicPr>
          <p:nvPr>
            <p:ph idx="1"/>
          </p:nvPr>
        </p:nvPicPr>
        <p:blipFill>
          <a:blip r:embed="rId2"/>
          <a:stretch>
            <a:fillRect/>
          </a:stretch>
        </p:blipFill>
        <p:spPr>
          <a:xfrm>
            <a:off x="1016000" y="1825624"/>
            <a:ext cx="8947856" cy="5033169"/>
          </a:xfrm>
          <a:prstGeom prst="rect">
            <a:avLst/>
          </a:prstGeom>
        </p:spPr>
      </p:pic>
    </p:spTree>
    <p:extLst>
      <p:ext uri="{BB962C8B-B14F-4D97-AF65-F5344CB8AC3E}">
        <p14:creationId xmlns:p14="http://schemas.microsoft.com/office/powerpoint/2010/main" val="568206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1866</TotalTime>
  <Words>833</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Rounded MT Bold</vt:lpstr>
      <vt:lpstr>Calibri</vt:lpstr>
      <vt:lpstr>Calibri Light</vt:lpstr>
      <vt:lpstr>Office Theme</vt:lpstr>
      <vt:lpstr>Eco-system Fmsy -  The two methods</vt:lpstr>
      <vt:lpstr>Two basic ideas</vt:lpstr>
      <vt:lpstr>GLM type analysis to “export” ecosystem Fmsy </vt:lpstr>
      <vt:lpstr>Surplus production model estimates of Fmsy </vt:lpstr>
      <vt:lpstr>Filtering stocks</vt:lpstr>
      <vt:lpstr>Criteria for leaving out of the SPM analysis: </vt:lpstr>
      <vt:lpstr>SPM shape</vt:lpstr>
      <vt:lpstr>SPM already done for all stocks in ICES</vt:lpstr>
      <vt:lpstr>Froese et al 2016 combined with ICES absolute F -- Example NEA cod.</vt:lpstr>
      <vt:lpstr>Highlighting one figure...</vt:lpstr>
      <vt:lpstr>The MSY project will only deal with long lived species but the methods also useful for short lived </vt:lpstr>
      <vt:lpstr>F ”currency”</vt:lpstr>
      <vt:lpstr>What is the link between F in ICES and in SPM models?</vt:lpstr>
      <vt:lpstr>PowerPoint Presentation</vt:lpstr>
    </vt:vector>
  </TitlesOfParts>
  <Company>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advice on management of fisheries</dc:title>
  <dc:creator>Henrik Sparholt</dc:creator>
  <cp:lastModifiedBy>Henrik Sparholt</cp:lastModifiedBy>
  <cp:revision>158</cp:revision>
  <dcterms:created xsi:type="dcterms:W3CDTF">2016-03-14T10:45:40Z</dcterms:created>
  <dcterms:modified xsi:type="dcterms:W3CDTF">2017-09-07T10:13:15Z</dcterms:modified>
</cp:coreProperties>
</file>