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14" r:id="rId3"/>
    <p:sldId id="320" r:id="rId4"/>
    <p:sldId id="315" r:id="rId5"/>
    <p:sldId id="316" r:id="rId6"/>
    <p:sldId id="295" r:id="rId7"/>
    <p:sldId id="296" r:id="rId8"/>
    <p:sldId id="293" r:id="rId9"/>
    <p:sldId id="310" r:id="rId10"/>
    <p:sldId id="311" r:id="rId11"/>
    <p:sldId id="302" r:id="rId12"/>
    <p:sldId id="312" r:id="rId13"/>
    <p:sldId id="313" r:id="rId14"/>
    <p:sldId id="303" r:id="rId15"/>
    <p:sldId id="305" r:id="rId16"/>
    <p:sldId id="304" r:id="rId17"/>
    <p:sldId id="306" r:id="rId18"/>
    <p:sldId id="309" r:id="rId19"/>
    <p:sldId id="308" r:id="rId20"/>
    <p:sldId id="317" r:id="rId21"/>
    <p:sldId id="318" r:id="rId22"/>
    <p:sldId id="319" r:id="rId23"/>
    <p:sldId id="300"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k Sparholt" initials="HS" lastIdx="1" clrIdx="0">
    <p:extLst>
      <p:ext uri="{19B8F6BF-5375-455C-9EA6-DF929625EA0E}">
        <p15:presenceInfo xmlns:p15="http://schemas.microsoft.com/office/powerpoint/2012/main" userId="S-1-5-21-1123561945-1035525444-1801674531-1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7" autoAdjust="0"/>
    <p:restoredTop sz="80547" autoAdjust="0"/>
  </p:normalViewPr>
  <p:slideViewPr>
    <p:cSldViewPr snapToGrid="0">
      <p:cViewPr varScale="1">
        <p:scale>
          <a:sx n="52" d="100"/>
          <a:sy n="52" d="100"/>
        </p:scale>
        <p:origin x="29"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29T14:44:44.988"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944CC-C477-45FA-A83B-9A3C6D5EDDBF}" type="datetimeFigureOut">
              <a:rPr lang="da-DK" smtClean="0"/>
              <a:t>25-09-2017</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41521-E36E-47AD-9BBD-EB3E0F44DDE8}" type="slidenum">
              <a:rPr lang="da-DK" smtClean="0"/>
              <a:t>‹#›</a:t>
            </a:fld>
            <a:endParaRPr lang="da-DK"/>
          </a:p>
        </p:txBody>
      </p:sp>
    </p:spTree>
    <p:extLst>
      <p:ext uri="{BB962C8B-B14F-4D97-AF65-F5344CB8AC3E}">
        <p14:creationId xmlns:p14="http://schemas.microsoft.com/office/powerpoint/2010/main" val="105870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mj-lt"/>
              <a:buNone/>
            </a:pPr>
            <a:r>
              <a:rPr lang="da-DK" dirty="0" smtClean="0"/>
              <a:t>Basic ecosystem concepts</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The production in an ecosystem is based on primary production.</a:t>
            </a:r>
            <a:endParaRPr lang="da-DK"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This production is moving up the food web and at each tropic level there is only a certain amount of production possible. </a:t>
            </a:r>
            <a:endParaRPr lang="da-DK"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If the fishing is too light the fish stocks will be too large and burn too much production for metabolic maintenance (convert to C0</a:t>
            </a:r>
            <a:r>
              <a:rPr lang="en-GB"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dirty="0" smtClean="0">
                <a:latin typeface="Calibri" panose="020F0502020204030204" pitchFamily="34" charset="0"/>
                <a:ea typeface="Calibri" panose="020F0502020204030204" pitchFamily="34" charset="0"/>
                <a:cs typeface="Times New Roman" panose="02020603050405020304" pitchFamily="18" charset="0"/>
              </a:rPr>
              <a:t>) - production which could otherwise have been harvested.</a:t>
            </a:r>
          </a:p>
          <a:p>
            <a:pPr marL="342900" indent="-342900">
              <a:lnSpc>
                <a:spcPct val="115000"/>
              </a:lnSpc>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If the fishing is too hard the fish stocks will be too small and not produce enough juveniles.</a:t>
            </a:r>
          </a:p>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6</a:t>
            </a:fld>
            <a:endParaRPr lang="da-DK"/>
          </a:p>
        </p:txBody>
      </p:sp>
    </p:spTree>
    <p:extLst>
      <p:ext uri="{BB962C8B-B14F-4D97-AF65-F5344CB8AC3E}">
        <p14:creationId xmlns:p14="http://schemas.microsoft.com/office/powerpoint/2010/main" val="367834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7</a:t>
            </a:fld>
            <a:endParaRPr lang="da-DK"/>
          </a:p>
        </p:txBody>
      </p:sp>
    </p:spTree>
    <p:extLst>
      <p:ext uri="{BB962C8B-B14F-4D97-AF65-F5344CB8AC3E}">
        <p14:creationId xmlns:p14="http://schemas.microsoft.com/office/powerpoint/2010/main" val="164749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 way ecosystem</a:t>
            </a:r>
            <a:r>
              <a:rPr lang="da-DK" baseline="0" dirty="0" smtClean="0"/>
              <a:t> functions in relation to fish is via </a:t>
            </a:r>
            <a:r>
              <a:rPr lang="da-DK" dirty="0" smtClean="0"/>
              <a:t>Four compensatory  mechanisms are important for fisheries management and fish stock dynamics:</a:t>
            </a:r>
            <a:r>
              <a:rPr lang="da-DK" baseline="0" dirty="0" smtClean="0"/>
              <a:t> </a:t>
            </a:r>
          </a:p>
          <a:p>
            <a:r>
              <a:rPr lang="da-DK" baseline="0" dirty="0" smtClean="0"/>
              <a:t>DD r means that the number of juveniles produced each year is not increased infinitely when the stock size increase, at some stage a further increase in stock does give more juveniles – or put the other way around when a fishery starts on a pristine stock, the stocks decreases but the they still produce almost the same amount of juvenlies. So it compensates by producing more juveniles by female.</a:t>
            </a:r>
          </a:p>
          <a:p>
            <a:endParaRPr lang="da-DK" baseline="0" dirty="0" smtClean="0"/>
          </a:p>
          <a:p>
            <a:r>
              <a:rPr lang="da-DK" baseline="0" dirty="0" smtClean="0"/>
              <a:t>DD growth of individual fish also increases when the stock decreases – the improved growth in that way compensate to some extent for the reduced stock numbers</a:t>
            </a:r>
          </a:p>
          <a:p>
            <a:endParaRPr lang="da-DK" baseline="0" dirty="0" smtClean="0"/>
          </a:p>
          <a:p>
            <a:r>
              <a:rPr lang="da-DK" baseline="0" dirty="0" smtClean="0"/>
              <a:t>Same with mortality – the mortality decreasse as the stock decrease and thus more will survive and thus compensate for the reduction. Especially when we have to do with speces that are cannibals as cod are this can be quite important.</a:t>
            </a:r>
          </a:p>
          <a:p>
            <a:endParaRPr lang="da-DK" baseline="0" dirty="0" smtClean="0"/>
          </a:p>
          <a:p>
            <a:r>
              <a:rPr lang="da-DK" baseline="0" dirty="0" smtClean="0"/>
              <a:t>DD maturity fish mature at a younger age when the stock is small – </a:t>
            </a:r>
          </a:p>
          <a:p>
            <a:endParaRPr lang="da-DK" baseline="0" dirty="0" smtClean="0"/>
          </a:p>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9</a:t>
            </a:fld>
            <a:endParaRPr lang="da-DK"/>
          </a:p>
        </p:txBody>
      </p:sp>
    </p:spTree>
    <p:extLst>
      <p:ext uri="{BB962C8B-B14F-4D97-AF65-F5344CB8AC3E}">
        <p14:creationId xmlns:p14="http://schemas.microsoft.com/office/powerpoint/2010/main" val="86932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15</a:t>
            </a:fld>
            <a:endParaRPr lang="da-DK"/>
          </a:p>
        </p:txBody>
      </p:sp>
    </p:spTree>
    <p:extLst>
      <p:ext uri="{BB962C8B-B14F-4D97-AF65-F5344CB8AC3E}">
        <p14:creationId xmlns:p14="http://schemas.microsoft.com/office/powerpoint/2010/main" val="107071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22</a:t>
            </a:fld>
            <a:endParaRPr lang="da-DK"/>
          </a:p>
        </p:txBody>
      </p:sp>
    </p:spTree>
    <p:extLst>
      <p:ext uri="{BB962C8B-B14F-4D97-AF65-F5344CB8AC3E}">
        <p14:creationId xmlns:p14="http://schemas.microsoft.com/office/powerpoint/2010/main" val="111330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25-09-2017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26616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25-09-2017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21766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25-09-2017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29347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25-09-2017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85367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a-D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B71B07-977F-49FB-980F-467360C4CBEF}" type="datetimeFigureOut">
              <a:rPr lang="da-DK" smtClean="0"/>
              <a:t>25-09-2017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0328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6BB71B07-977F-49FB-980F-467360C4CBEF}" type="datetimeFigureOut">
              <a:rPr lang="da-DK" smtClean="0"/>
              <a:t>25-09-2017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02465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da-D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BB71B07-977F-49FB-980F-467360C4CBEF}" type="datetimeFigureOut">
              <a:rPr lang="da-DK" smtClean="0"/>
              <a:t>25-09-2017</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84189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6BB71B07-977F-49FB-980F-467360C4CBEF}" type="datetimeFigureOut">
              <a:rPr lang="da-DK" smtClean="0"/>
              <a:t>25-09-2017</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43917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71B07-977F-49FB-980F-467360C4CBEF}" type="datetimeFigureOut">
              <a:rPr lang="da-DK" smtClean="0"/>
              <a:t>25-09-2017</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98919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1B07-977F-49FB-980F-467360C4CBEF}" type="datetimeFigureOut">
              <a:rPr lang="da-DK" smtClean="0"/>
              <a:t>25-09-2017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14806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1B07-977F-49FB-980F-467360C4CBEF}" type="datetimeFigureOut">
              <a:rPr lang="da-DK" smtClean="0"/>
              <a:t>25-09-2017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37387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71B07-977F-49FB-980F-467360C4CBEF}" type="datetimeFigureOut">
              <a:rPr lang="da-DK" smtClean="0"/>
              <a:t>25-09-2017</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B0DD0-E463-4D6D-8E5B-5EC8B894E48E}" type="slidenum">
              <a:rPr lang="da-DK" smtClean="0"/>
              <a:t>‹#›</a:t>
            </a:fld>
            <a:endParaRPr lang="da-DK"/>
          </a:p>
        </p:txBody>
      </p:sp>
    </p:spTree>
    <p:extLst>
      <p:ext uri="{BB962C8B-B14F-4D97-AF65-F5344CB8AC3E}">
        <p14:creationId xmlns:p14="http://schemas.microsoft.com/office/powerpoint/2010/main" val="239810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703" y="404732"/>
            <a:ext cx="6853495" cy="2387600"/>
          </a:xfrm>
        </p:spPr>
        <p:txBody>
          <a:bodyPr>
            <a:normAutofit/>
          </a:bodyPr>
          <a:lstStyle/>
          <a:p>
            <a:r>
              <a:rPr lang="en-US" dirty="0"/>
              <a:t>Eco-system </a:t>
            </a:r>
            <a:r>
              <a:rPr lang="en-US" dirty="0" err="1" smtClean="0"/>
              <a:t>Fmsy</a:t>
            </a:r>
            <a:endParaRPr lang="da-DK" dirty="0"/>
          </a:p>
        </p:txBody>
      </p:sp>
      <p:sp>
        <p:nvSpPr>
          <p:cNvPr id="3" name="Subtitle 2"/>
          <p:cNvSpPr>
            <a:spLocks noGrp="1"/>
          </p:cNvSpPr>
          <p:nvPr>
            <p:ph type="subTitle" idx="1"/>
          </p:nvPr>
        </p:nvSpPr>
        <p:spPr>
          <a:xfrm>
            <a:off x="2287875" y="3280958"/>
            <a:ext cx="3233195" cy="1655762"/>
          </a:xfrm>
        </p:spPr>
        <p:txBody>
          <a:bodyPr/>
          <a:lstStyle/>
          <a:p>
            <a:r>
              <a:rPr lang="da-DK" dirty="0" smtClean="0"/>
              <a:t>Henrik Sparholt</a:t>
            </a:r>
          </a:p>
          <a:p>
            <a:r>
              <a:rPr lang="da-DK" dirty="0" smtClean="0"/>
              <a:t>NMTT, Dr.Sc.</a:t>
            </a:r>
            <a:endParaRPr lang="da-DK"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8839"/>
            <a:ext cx="4139184" cy="27491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198" y="-1"/>
            <a:ext cx="4867802" cy="6858000"/>
          </a:xfrm>
          <a:prstGeom prst="rect">
            <a:avLst/>
          </a:prstGeom>
        </p:spPr>
      </p:pic>
    </p:spTree>
    <p:extLst>
      <p:ext uri="{BB962C8B-B14F-4D97-AF65-F5344CB8AC3E}">
        <p14:creationId xmlns:p14="http://schemas.microsoft.com/office/powerpoint/2010/main" val="3817198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...and of course, scientific advice should be unbiased</a:t>
            </a:r>
            <a:endParaRPr lang="da-DK" dirty="0"/>
          </a:p>
        </p:txBody>
      </p:sp>
      <p:sp>
        <p:nvSpPr>
          <p:cNvPr id="3" name="Content Placeholder 2"/>
          <p:cNvSpPr>
            <a:spLocks noGrp="1"/>
          </p:cNvSpPr>
          <p:nvPr>
            <p:ph idx="1"/>
          </p:nvPr>
        </p:nvSpPr>
        <p:spPr/>
        <p:txBody>
          <a:bodyPr>
            <a:normAutofit/>
          </a:bodyPr>
          <a:lstStyle/>
          <a:p>
            <a:pPr marL="0" indent="0">
              <a:buNone/>
            </a:pPr>
            <a:r>
              <a:rPr lang="da-DK" dirty="0" smtClean="0"/>
              <a:t>ICES </a:t>
            </a:r>
            <a:r>
              <a:rPr lang="da-DK" dirty="0"/>
              <a:t>Strategic Plan </a:t>
            </a:r>
            <a:r>
              <a:rPr lang="da-DK" dirty="0" smtClean="0"/>
              <a:t>2014–2018:</a:t>
            </a:r>
            <a:endParaRPr lang="en-US" dirty="0"/>
          </a:p>
          <a:p>
            <a:pPr marL="0" indent="0">
              <a:buNone/>
            </a:pPr>
            <a:r>
              <a:rPr lang="en-US" dirty="0"/>
              <a:t>” </a:t>
            </a:r>
            <a:r>
              <a:rPr lang="en-US" dirty="0" smtClean="0"/>
              <a:t>…commitment </a:t>
            </a:r>
            <a:r>
              <a:rPr lang="en-US" dirty="0"/>
              <a:t>to maintain ICES as a strong and independent </a:t>
            </a:r>
            <a:r>
              <a:rPr lang="en-US" dirty="0" smtClean="0"/>
              <a:t>scientific organization </a:t>
            </a:r>
            <a:r>
              <a:rPr lang="en-US" dirty="0"/>
              <a:t>in order to improve its capacity to give unbiased, sound, reliable, </a:t>
            </a:r>
            <a:r>
              <a:rPr lang="en-US" dirty="0" smtClean="0"/>
              <a:t>and credible scientific </a:t>
            </a:r>
            <a:r>
              <a:rPr lang="en-US" dirty="0"/>
              <a:t>advice on human activities </a:t>
            </a:r>
            <a:r>
              <a:rPr lang="en-US" dirty="0" smtClean="0"/>
              <a:t>affecting</a:t>
            </a:r>
            <a:r>
              <a:rPr lang="en-US" dirty="0"/>
              <a:t>, </a:t>
            </a:r>
            <a:r>
              <a:rPr lang="en-US" dirty="0" smtClean="0"/>
              <a:t>and affected </a:t>
            </a:r>
            <a:r>
              <a:rPr lang="en-US" dirty="0"/>
              <a:t>by, </a:t>
            </a:r>
            <a:r>
              <a:rPr lang="en-US" dirty="0" smtClean="0"/>
              <a:t>marine ecosystems;”</a:t>
            </a:r>
            <a:endParaRPr lang="da-DK" dirty="0"/>
          </a:p>
        </p:txBody>
      </p:sp>
      <p:sp>
        <p:nvSpPr>
          <p:cNvPr id="4" name="Oval 3"/>
          <p:cNvSpPr/>
          <p:nvPr/>
        </p:nvSpPr>
        <p:spPr>
          <a:xfrm>
            <a:off x="8270396" y="2578308"/>
            <a:ext cx="1585731" cy="779489"/>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40821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Yield/SSB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7" name="Picture 6"/>
          <p:cNvPicPr>
            <a:picLocks noChangeAspect="1"/>
          </p:cNvPicPr>
          <p:nvPr/>
        </p:nvPicPr>
        <p:blipFill>
          <a:blip r:embed="rId3"/>
          <a:stretch>
            <a:fillRect/>
          </a:stretch>
        </p:blipFill>
        <p:spPr>
          <a:xfrm>
            <a:off x="4014951" y="487274"/>
            <a:ext cx="7240877" cy="6547231"/>
          </a:xfrm>
          <a:prstGeom prst="rect">
            <a:avLst/>
          </a:prstGeom>
        </p:spPr>
      </p:pic>
    </p:spTree>
    <p:extLst>
      <p:ext uri="{BB962C8B-B14F-4D97-AF65-F5344CB8AC3E}">
        <p14:creationId xmlns:p14="http://schemas.microsoft.com/office/powerpoint/2010/main" val="3689199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Yield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3" name="Picture 2"/>
          <p:cNvPicPr>
            <a:picLocks noChangeAspect="1"/>
          </p:cNvPicPr>
          <p:nvPr/>
        </p:nvPicPr>
        <p:blipFill>
          <a:blip r:embed="rId3"/>
          <a:stretch>
            <a:fillRect/>
          </a:stretch>
        </p:blipFill>
        <p:spPr>
          <a:xfrm>
            <a:off x="3809801" y="1215342"/>
            <a:ext cx="7943917" cy="4618063"/>
          </a:xfrm>
          <a:prstGeom prst="rect">
            <a:avLst/>
          </a:prstGeom>
        </p:spPr>
      </p:pic>
    </p:spTree>
    <p:extLst>
      <p:ext uri="{BB962C8B-B14F-4D97-AF65-F5344CB8AC3E}">
        <p14:creationId xmlns:p14="http://schemas.microsoft.com/office/powerpoint/2010/main" val="2644264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SSB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3" name="Picture 2"/>
          <p:cNvPicPr>
            <a:picLocks noChangeAspect="1"/>
          </p:cNvPicPr>
          <p:nvPr/>
        </p:nvPicPr>
        <p:blipFill>
          <a:blip r:embed="rId3"/>
          <a:stretch>
            <a:fillRect/>
          </a:stretch>
        </p:blipFill>
        <p:spPr>
          <a:xfrm>
            <a:off x="4131732" y="735306"/>
            <a:ext cx="7635168" cy="4438578"/>
          </a:xfrm>
          <a:prstGeom prst="rect">
            <a:avLst/>
          </a:prstGeom>
        </p:spPr>
      </p:pic>
    </p:spTree>
    <p:extLst>
      <p:ext uri="{BB962C8B-B14F-4D97-AF65-F5344CB8AC3E}">
        <p14:creationId xmlns:p14="http://schemas.microsoft.com/office/powerpoint/2010/main" val="259504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92275"/>
          </a:xfrm>
        </p:spPr>
        <p:txBody>
          <a:bodyPr>
            <a:normAutofit/>
          </a:bodyPr>
          <a:lstStyle/>
          <a:p>
            <a:endParaRPr lang="da-DK" dirty="0"/>
          </a:p>
        </p:txBody>
      </p:sp>
      <p:sp>
        <p:nvSpPr>
          <p:cNvPr id="3" name="Content Placeholder 2"/>
          <p:cNvSpPr>
            <a:spLocks noGrp="1"/>
          </p:cNvSpPr>
          <p:nvPr>
            <p:ph idx="1"/>
          </p:nvPr>
        </p:nvSpPr>
        <p:spPr>
          <a:xfrm>
            <a:off x="1000432" y="1855122"/>
            <a:ext cx="10515600" cy="4351338"/>
          </a:xfrm>
        </p:spPr>
        <p:txBody>
          <a:bodyPr/>
          <a:lstStyle/>
          <a:p>
            <a:endParaRPr lang="en-US" dirty="0"/>
          </a:p>
          <a:p>
            <a:pPr marL="0" indent="0">
              <a:buNone/>
            </a:pPr>
            <a:r>
              <a:rPr lang="en-US" dirty="0" smtClean="0"/>
              <a:t>“…managers </a:t>
            </a:r>
            <a:r>
              <a:rPr lang="en-US" dirty="0"/>
              <a:t>are required to use the </a:t>
            </a:r>
            <a:r>
              <a:rPr lang="en-US" dirty="0" smtClean="0"/>
              <a:t>best </a:t>
            </a:r>
            <a:r>
              <a:rPr lang="en-US" dirty="0"/>
              <a:t>scientific information </a:t>
            </a:r>
            <a:r>
              <a:rPr lang="en-US" dirty="0" smtClean="0"/>
              <a:t>available…”.</a:t>
            </a:r>
          </a:p>
          <a:p>
            <a:pPr marL="0" indent="0">
              <a:buNone/>
            </a:pPr>
            <a:endParaRPr lang="en-US" dirty="0"/>
          </a:p>
          <a:p>
            <a:pPr marL="0" indent="0">
              <a:buNone/>
            </a:pPr>
            <a:r>
              <a:rPr lang="en-US" dirty="0" smtClean="0"/>
              <a:t>And ICES: </a:t>
            </a:r>
          </a:p>
          <a:p>
            <a:pPr marL="0" indent="0">
              <a:buNone/>
            </a:pPr>
            <a:r>
              <a:rPr lang="en-US" dirty="0" smtClean="0"/>
              <a:t>“ICES </a:t>
            </a:r>
            <a:r>
              <a:rPr lang="en-US" dirty="0"/>
              <a:t>advice is produced through a process which is set up to ensure </a:t>
            </a:r>
            <a:r>
              <a:rPr lang="en-US" dirty="0" smtClean="0"/>
              <a:t>that </a:t>
            </a:r>
            <a:r>
              <a:rPr lang="en-US" dirty="0"/>
              <a:t>the advice is based on the best available science and </a:t>
            </a:r>
            <a:r>
              <a:rPr lang="en-US" dirty="0" smtClean="0"/>
              <a:t>data…” </a:t>
            </a:r>
          </a:p>
          <a:p>
            <a:pPr marL="0" indent="0">
              <a:buNone/>
            </a:pPr>
            <a:r>
              <a:rPr lang="da-DK" dirty="0"/>
              <a:t>http://www.ices.dk/community/advisory-process/Pages/Basis-for-ICES-Advice.aspx</a:t>
            </a:r>
            <a:endParaRPr lang="da-DK" dirty="0" smtClean="0"/>
          </a:p>
        </p:txBody>
      </p:sp>
    </p:spTree>
    <p:extLst>
      <p:ext uri="{BB962C8B-B14F-4D97-AF65-F5344CB8AC3E}">
        <p14:creationId xmlns:p14="http://schemas.microsoft.com/office/powerpoint/2010/main" val="1047887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Available science in ecosystem functioning</a:t>
            </a:r>
            <a:endParaRPr lang="da-DK" dirty="0"/>
          </a:p>
        </p:txBody>
      </p:sp>
      <p:sp>
        <p:nvSpPr>
          <p:cNvPr id="3" name="Content Placeholder 2"/>
          <p:cNvSpPr>
            <a:spLocks noGrp="1"/>
          </p:cNvSpPr>
          <p:nvPr>
            <p:ph idx="1"/>
          </p:nvPr>
        </p:nvSpPr>
        <p:spPr/>
        <p:txBody>
          <a:bodyPr>
            <a:normAutofit/>
          </a:bodyPr>
          <a:lstStyle/>
          <a:p>
            <a:pPr lvl="1"/>
            <a:r>
              <a:rPr lang="en-US" sz="3200" dirty="0" smtClean="0"/>
              <a:t>over four </a:t>
            </a:r>
            <a:r>
              <a:rPr lang="en-US" sz="3200" dirty="0"/>
              <a:t>decades of intensive </a:t>
            </a:r>
            <a:r>
              <a:rPr lang="en-US" sz="3200" dirty="0" smtClean="0"/>
              <a:t>research</a:t>
            </a:r>
          </a:p>
          <a:p>
            <a:pPr lvl="1"/>
            <a:r>
              <a:rPr lang="en-US" sz="3200" dirty="0"/>
              <a:t>h</a:t>
            </a:r>
            <a:r>
              <a:rPr lang="en-US" sz="3200" dirty="0" smtClean="0"/>
              <a:t>undreds of peer reviewed papers has been published</a:t>
            </a:r>
          </a:p>
          <a:p>
            <a:pPr lvl="1"/>
            <a:r>
              <a:rPr lang="en-US" sz="3200" dirty="0" smtClean="0"/>
              <a:t>more than 1.5 million fish stomachs analyzed </a:t>
            </a:r>
          </a:p>
          <a:p>
            <a:pPr lvl="1"/>
            <a:r>
              <a:rPr lang="en-US" sz="3200" dirty="0" smtClean="0"/>
              <a:t>hundreds of person-years spend on fish evacuation experiments </a:t>
            </a:r>
          </a:p>
          <a:p>
            <a:pPr lvl="1"/>
            <a:r>
              <a:rPr lang="en-US" sz="3200" dirty="0" smtClean="0"/>
              <a:t>a multitude of models developed.</a:t>
            </a:r>
          </a:p>
          <a:p>
            <a:pPr marL="0" indent="0">
              <a:buNone/>
            </a:pPr>
            <a:endParaRPr lang="en-US" dirty="0"/>
          </a:p>
        </p:txBody>
      </p:sp>
    </p:spTree>
    <p:extLst>
      <p:ext uri="{BB962C8B-B14F-4D97-AF65-F5344CB8AC3E}">
        <p14:creationId xmlns:p14="http://schemas.microsoft.com/office/powerpoint/2010/main" val="3935594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210" y="1399446"/>
            <a:ext cx="10515600" cy="1755223"/>
          </a:xfrm>
        </p:spPr>
        <p:txBody>
          <a:bodyPr>
            <a:normAutofit fontScale="90000"/>
          </a:bodyPr>
          <a:lstStyle/>
          <a:p>
            <a:r>
              <a:rPr lang="da-DK" dirty="0" smtClean="0"/>
              <a:t>Why wait another 30 years to use the obtained knowledge? </a:t>
            </a:r>
            <a:br>
              <a:rPr lang="da-DK" dirty="0" smtClean="0"/>
            </a:br>
            <a:r>
              <a:rPr lang="da-DK" dirty="0"/>
              <a:t/>
            </a:r>
            <a:br>
              <a:rPr lang="da-DK" dirty="0"/>
            </a:br>
            <a:r>
              <a:rPr lang="da-DK" dirty="0" smtClean="0"/>
              <a:t>Let us pick the low hanging fruits now.</a:t>
            </a:r>
            <a:br>
              <a:rPr lang="da-DK" dirty="0" smtClean="0"/>
            </a:br>
            <a:r>
              <a:rPr lang="da-DK" dirty="0"/>
              <a:t/>
            </a:r>
            <a:br>
              <a:rPr lang="da-DK" dirty="0"/>
            </a:br>
            <a:r>
              <a:rPr lang="da-DK" dirty="0" smtClean="0"/>
              <a:t>The project aim:</a:t>
            </a:r>
            <a:endParaRPr lang="da-DK" dirty="0"/>
          </a:p>
        </p:txBody>
      </p:sp>
      <p:sp>
        <p:nvSpPr>
          <p:cNvPr id="3" name="Content Placeholder 2"/>
          <p:cNvSpPr>
            <a:spLocks noGrp="1"/>
          </p:cNvSpPr>
          <p:nvPr>
            <p:ph idx="1"/>
          </p:nvPr>
        </p:nvSpPr>
        <p:spPr>
          <a:xfrm>
            <a:off x="2001078" y="4497049"/>
            <a:ext cx="7659757" cy="1679914"/>
          </a:xfrm>
        </p:spPr>
        <p:txBody>
          <a:bodyPr/>
          <a:lstStyle/>
          <a:p>
            <a:pPr marL="0" indent="0">
              <a:buNone/>
            </a:pPr>
            <a:r>
              <a:rPr lang="da-DK" sz="3600" dirty="0" smtClean="0"/>
              <a:t>Bridging the ”gap between science and fisheries advice/management”.</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725974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0024"/>
            <a:ext cx="10515600" cy="1325563"/>
          </a:xfrm>
        </p:spPr>
        <p:txBody>
          <a:bodyPr>
            <a:normAutofit fontScale="90000"/>
          </a:bodyPr>
          <a:lstStyle/>
          <a:p>
            <a:r>
              <a:rPr lang="en-US" dirty="0" smtClean="0"/>
              <a:t>Like today, managers still do </a:t>
            </a:r>
            <a:r>
              <a:rPr lang="en-US" b="1" u="sng" dirty="0" smtClean="0"/>
              <a:t>not</a:t>
            </a:r>
            <a:r>
              <a:rPr lang="en-US" dirty="0" smtClean="0"/>
              <a:t> need to </a:t>
            </a:r>
            <a:r>
              <a:rPr lang="en-US" dirty="0"/>
              <a:t>consider the balance between species for using the proposed set of F</a:t>
            </a:r>
            <a:r>
              <a:rPr lang="en-US" baseline="-25000" dirty="0"/>
              <a:t>MSY</a:t>
            </a:r>
            <a:r>
              <a:rPr lang="en-US" dirty="0"/>
              <a:t> values.</a:t>
            </a:r>
            <a:br>
              <a:rPr lang="en-US" dirty="0"/>
            </a:br>
            <a:endParaRPr lang="da-DK" dirty="0"/>
          </a:p>
        </p:txBody>
      </p:sp>
      <p:sp>
        <p:nvSpPr>
          <p:cNvPr id="3" name="Content Placeholder 2"/>
          <p:cNvSpPr>
            <a:spLocks noGrp="1"/>
          </p:cNvSpPr>
          <p:nvPr>
            <p:ph idx="1"/>
          </p:nvPr>
        </p:nvSpPr>
        <p:spPr>
          <a:xfrm>
            <a:off x="838200" y="2337254"/>
            <a:ext cx="10515600" cy="4351338"/>
          </a:xfrm>
        </p:spPr>
        <p:txBody>
          <a:bodyPr>
            <a:normAutofit/>
          </a:bodyPr>
          <a:lstStyle/>
          <a:p>
            <a:r>
              <a:rPr lang="en-US" dirty="0" smtClean="0"/>
              <a:t>The project does not aim for a </a:t>
            </a:r>
            <a:r>
              <a:rPr lang="en-US" dirty="0"/>
              <a:t>full multispecies approach, </a:t>
            </a:r>
            <a:r>
              <a:rPr lang="en-US" dirty="0" smtClean="0"/>
              <a:t>…but much closer to it than the current approach.</a:t>
            </a:r>
          </a:p>
          <a:p>
            <a:r>
              <a:rPr lang="en-US" dirty="0" smtClean="0"/>
              <a:t>The focus will be on </a:t>
            </a:r>
            <a:r>
              <a:rPr lang="en-US" dirty="0"/>
              <a:t>adding mainly density dependent growth, maturity and </a:t>
            </a:r>
            <a:r>
              <a:rPr lang="en-US" dirty="0" smtClean="0"/>
              <a:t>(if relevant) </a:t>
            </a:r>
            <a:r>
              <a:rPr lang="en-US" dirty="0"/>
              <a:t>cannibalism, to the current single species way of estimating F</a:t>
            </a:r>
            <a:r>
              <a:rPr lang="en-US" baseline="-25000" dirty="0"/>
              <a:t>MSY</a:t>
            </a:r>
            <a:r>
              <a:rPr lang="en-US" dirty="0"/>
              <a:t>. </a:t>
            </a:r>
            <a:endParaRPr lang="en-US" dirty="0" smtClean="0"/>
          </a:p>
          <a:p>
            <a:r>
              <a:rPr lang="en-US" dirty="0" smtClean="0"/>
              <a:t>The lack of full multispecies approach means that the new </a:t>
            </a:r>
            <a:r>
              <a:rPr lang="en-US" dirty="0"/>
              <a:t>FMSY values </a:t>
            </a:r>
            <a:r>
              <a:rPr lang="en-US" dirty="0" smtClean="0"/>
              <a:t>should only be </a:t>
            </a:r>
            <a:r>
              <a:rPr lang="en-US" dirty="0"/>
              <a:t>regarded as valid </a:t>
            </a:r>
            <a:r>
              <a:rPr lang="en-US" dirty="0" smtClean="0"/>
              <a:t>for </a:t>
            </a:r>
            <a:r>
              <a:rPr lang="en-US" dirty="0"/>
              <a:t>say 5 </a:t>
            </a:r>
            <a:r>
              <a:rPr lang="en-US" dirty="0" smtClean="0"/>
              <a:t>years, before being renewed. Stock </a:t>
            </a:r>
            <a:r>
              <a:rPr lang="en-US" dirty="0"/>
              <a:t>sizes can </a:t>
            </a:r>
            <a:r>
              <a:rPr lang="en-US" dirty="0" smtClean="0"/>
              <a:t>for this short time period be </a:t>
            </a:r>
            <a:r>
              <a:rPr lang="en-US" dirty="0"/>
              <a:t>considered reasonable constant </a:t>
            </a:r>
            <a:r>
              <a:rPr lang="en-US" dirty="0" smtClean="0"/>
              <a:t>and thus species-interactions parameters as well. </a:t>
            </a:r>
            <a:endParaRPr lang="da-DK" dirty="0"/>
          </a:p>
        </p:txBody>
      </p:sp>
    </p:spTree>
    <p:extLst>
      <p:ext uri="{BB962C8B-B14F-4D97-AF65-F5344CB8AC3E}">
        <p14:creationId xmlns:p14="http://schemas.microsoft.com/office/powerpoint/2010/main" val="1485726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Two basic ideas</a:t>
            </a:r>
            <a:endParaRPr lang="da-DK" dirty="0"/>
          </a:p>
        </p:txBody>
      </p:sp>
      <p:sp>
        <p:nvSpPr>
          <p:cNvPr id="3" name="Content Placeholder 2"/>
          <p:cNvSpPr>
            <a:spLocks noGrp="1"/>
          </p:cNvSpPr>
          <p:nvPr>
            <p:ph idx="1"/>
          </p:nvPr>
        </p:nvSpPr>
        <p:spPr/>
        <p:txBody>
          <a:bodyPr>
            <a:normAutofit/>
          </a:bodyPr>
          <a:lstStyle/>
          <a:p>
            <a:r>
              <a:rPr lang="da-DK" sz="3600" dirty="0" smtClean="0"/>
              <a:t>GLM type approach to ”spread” the available ecosystem Fmsy to all stocks</a:t>
            </a:r>
          </a:p>
          <a:p>
            <a:r>
              <a:rPr lang="da-DK" sz="3600" dirty="0" smtClean="0"/>
              <a:t>Use of Surplus Production Models </a:t>
            </a:r>
            <a:r>
              <a:rPr lang="da-DK" sz="3600" dirty="0"/>
              <a:t> </a:t>
            </a:r>
            <a:r>
              <a:rPr lang="da-DK" sz="3600" dirty="0" smtClean="0"/>
              <a:t>- that implicitly includes all 4 density dependent elements - on the existing stock assessment time series of catch, F and SSB </a:t>
            </a:r>
            <a:endParaRPr lang="da-DK" sz="3600" dirty="0"/>
          </a:p>
        </p:txBody>
      </p:sp>
    </p:spTree>
    <p:extLst>
      <p:ext uri="{BB962C8B-B14F-4D97-AF65-F5344CB8AC3E}">
        <p14:creationId xmlns:p14="http://schemas.microsoft.com/office/powerpoint/2010/main" val="1338994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7935615"/>
              </p:ext>
            </p:extLst>
          </p:nvPr>
        </p:nvGraphicFramePr>
        <p:xfrm>
          <a:off x="4518211" y="819148"/>
          <a:ext cx="6004015" cy="5030331"/>
        </p:xfrm>
        <a:graphic>
          <a:graphicData uri="http://schemas.openxmlformats.org/drawingml/2006/table">
            <a:tbl>
              <a:tblPr/>
              <a:tblGrid>
                <a:gridCol w="4003599"/>
                <a:gridCol w="834225"/>
                <a:gridCol w="1166191"/>
              </a:tblGrid>
              <a:tr h="596323">
                <a:tc>
                  <a:txBody>
                    <a:bodyPr/>
                    <a:lstStyle/>
                    <a:p>
                      <a:pPr algn="l" fontAlgn="b"/>
                      <a:r>
                        <a:rPr lang="da-DK" sz="1800" b="0" i="0" u="none" strike="noStrike" dirty="0">
                          <a:solidFill>
                            <a:srgbClr val="000000"/>
                          </a:solidFill>
                          <a:effectLst/>
                          <a:latin typeface="Calibri" panose="020F0502020204030204" pitchFamily="34" charset="0"/>
                        </a:rPr>
                        <a:t>Stock</a:t>
                      </a:r>
                    </a:p>
                  </a:txBody>
                  <a:tcPr marL="6350" marR="6350" marT="6350" marB="0" anchor="b">
                    <a:lnL>
                      <a:noFill/>
                    </a:lnL>
                    <a:lnR>
                      <a:noFill/>
                    </a:lnR>
                    <a:lnT>
                      <a:noFill/>
                    </a:lnT>
                    <a:lnB>
                      <a:noFill/>
                    </a:lnB>
                  </a:tcPr>
                </a:tc>
                <a:tc>
                  <a:txBody>
                    <a:bodyPr/>
                    <a:lstStyle/>
                    <a:p>
                      <a:pPr algn="ctr" fontAlgn="b"/>
                      <a:r>
                        <a:rPr lang="da-DK" sz="1800" b="0" i="0" u="none" strike="noStrike" dirty="0">
                          <a:solidFill>
                            <a:srgbClr val="000000"/>
                          </a:solidFill>
                          <a:effectLst/>
                          <a:latin typeface="Calibri" panose="020F0502020204030204" pitchFamily="34" charset="0"/>
                        </a:rPr>
                        <a:t>Fmsy Current</a:t>
                      </a:r>
                    </a:p>
                  </a:txBody>
                  <a:tcPr marL="6350" marR="6350" marT="6350" marB="0" anchor="b">
                    <a:lnL>
                      <a:noFill/>
                    </a:lnL>
                    <a:lnR>
                      <a:noFill/>
                    </a:lnR>
                    <a:lnT>
                      <a:noFill/>
                    </a:lnT>
                    <a:lnB>
                      <a:noFill/>
                    </a:lnB>
                  </a:tcPr>
                </a:tc>
                <a:tc>
                  <a:txBody>
                    <a:bodyPr/>
                    <a:lstStyle/>
                    <a:p>
                      <a:pPr algn="ctr" fontAlgn="b"/>
                      <a:r>
                        <a:rPr lang="da-DK" sz="1800" b="0" i="0" u="none" strike="noStrike" dirty="0">
                          <a:solidFill>
                            <a:srgbClr val="000000"/>
                          </a:solidFill>
                          <a:effectLst/>
                          <a:latin typeface="Calibri" panose="020F0502020204030204" pitchFamily="34" charset="0"/>
                        </a:rPr>
                        <a:t>Fmsy ecosystem </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Blue whiting in Subareas I-IX. XII and XIV (Combined stock)</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0.30</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a:t>
                      </a:r>
                    </a:p>
                  </a:txBody>
                  <a:tcPr marL="6350" marR="6350" marT="6350" marB="0" anchor="b">
                    <a:lnL>
                      <a:noFill/>
                    </a:lnL>
                    <a:lnR>
                      <a:noFill/>
                    </a:lnR>
                    <a:lnT>
                      <a:noFill/>
                    </a:lnT>
                    <a:lnB>
                      <a:noFill/>
                    </a:lnB>
                  </a:tcPr>
                </a:tc>
              </a:tr>
              <a:tr h="258110">
                <a:tc>
                  <a:txBody>
                    <a:bodyPr/>
                    <a:lstStyle/>
                    <a:p>
                      <a:pPr algn="l" fontAlgn="b"/>
                      <a:r>
                        <a:rPr lang="it-IT" sz="1100" b="0" i="0" u="none" strike="noStrike" dirty="0">
                          <a:solidFill>
                            <a:srgbClr val="000000"/>
                          </a:solidFill>
                          <a:effectLst/>
                          <a:latin typeface="Calibri" panose="020F0502020204030204" pitchFamily="34" charset="0"/>
                        </a:rPr>
                        <a:t>Cod in Division Va (Icelandic cod)</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0.5</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Cod in Division VIa (West of Scotland)</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0.19</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0.6</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Cod in Division VIIa (Irish Sea)</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0.40</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0.7</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Cod in Divisions VIIe-k (Celtic Sea cod)</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0.40</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0.7</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Cod in Subarea IV (North Sea). Divison VIId (Eastern Channel) and IIIa West (Skagerrak)</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0.19</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0.7</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Cod in Subareas I and II (Northeast Arctic cod)</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0.40</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Cod in Subdivision Vb1 (Faroe Plateau)</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0.32</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0.5</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Cod in Subdivisions 22-24 (Western Baltic Sea)</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0.26</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0.7</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Cod in Subdivisions 25-32 (Eastern Baltic Sea)</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0.46</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0.6</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Haddock in Division Va (Icelandic haddock)</a:t>
                      </a:r>
                    </a:p>
                  </a:txBody>
                  <a:tcPr marL="6350" marR="6350" marT="6350" marB="0" anchor="b">
                    <a:lnL>
                      <a:noFill/>
                    </a:lnL>
                    <a:lnR>
                      <a:noFill/>
                    </a:lnR>
                    <a:lnT>
                      <a:noFill/>
                    </a:lnT>
                    <a:lnB>
                      <a:noFill/>
                    </a:lnB>
                  </a:tcPr>
                </a:tc>
                <a:tc>
                  <a:txBody>
                    <a:bodyPr/>
                    <a:lstStyle/>
                    <a:p>
                      <a:pPr algn="ctr" fontAlgn="b"/>
                      <a:endParaRPr lang="da-DK"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Haddock in Division Vb</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0.25</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a:t>
                      </a:r>
                    </a:p>
                  </a:txBody>
                  <a:tcPr marL="6350" marR="6350" marT="6350" marB="0" anchor="b">
                    <a:lnL>
                      <a:noFill/>
                    </a:lnL>
                    <a:lnR>
                      <a:noFill/>
                    </a:lnR>
                    <a:lnT>
                      <a:noFill/>
                    </a:lnT>
                    <a:lnB>
                      <a:noFill/>
                    </a:lnB>
                  </a:tcPr>
                </a:tc>
              </a:tr>
              <a:tr h="258110">
                <a:tc>
                  <a:txBody>
                    <a:bodyPr/>
                    <a:lstStyle/>
                    <a:p>
                      <a:pPr algn="l" fontAlgn="b"/>
                      <a:r>
                        <a:rPr lang="sv-SE" sz="1100" b="0" i="0" u="none" strike="noStrike">
                          <a:solidFill>
                            <a:srgbClr val="000000"/>
                          </a:solidFill>
                          <a:effectLst/>
                          <a:latin typeface="Calibri" panose="020F0502020204030204" pitchFamily="34" charset="0"/>
                        </a:rPr>
                        <a:t>Haddock in Division VIb (Rockall)</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0.20</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0.4</a:t>
                      </a:r>
                    </a:p>
                  </a:txBody>
                  <a:tcPr marL="6350" marR="6350" marT="6350" marB="0" anchor="b">
                    <a:lnL>
                      <a:noFill/>
                    </a:lnL>
                    <a:lnR>
                      <a:noFill/>
                    </a:lnR>
                    <a:lnT>
                      <a:noFill/>
                    </a:lnT>
                    <a:lnB>
                      <a:noFill/>
                    </a:lnB>
                  </a:tcPr>
                </a:tc>
              </a:tr>
              <a:tr h="258110">
                <a:tc>
                  <a:txBody>
                    <a:bodyPr/>
                    <a:lstStyle/>
                    <a:p>
                      <a:pPr algn="l" fontAlgn="b"/>
                      <a:r>
                        <a:rPr lang="en-US" sz="1100" b="0" i="0" u="none" strike="noStrike">
                          <a:solidFill>
                            <a:srgbClr val="000000"/>
                          </a:solidFill>
                          <a:effectLst/>
                          <a:latin typeface="Calibri" panose="020F0502020204030204" pitchFamily="34" charset="0"/>
                        </a:rPr>
                        <a:t>Haddock in Division VIIa (Irish Sea)</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0.5</a:t>
                      </a:r>
                    </a:p>
                  </a:txBody>
                  <a:tcPr marL="6350" marR="6350" marT="6350" marB="0" anchor="b">
                    <a:lnL>
                      <a:noFill/>
                    </a:lnL>
                    <a:lnR>
                      <a:noFill/>
                    </a:lnR>
                    <a:lnT>
                      <a:noFill/>
                    </a:lnT>
                    <a:lnB>
                      <a:noFill/>
                    </a:lnB>
                  </a:tcPr>
                </a:tc>
              </a:tr>
              <a:tr h="258110">
                <a:tc>
                  <a:txBody>
                    <a:bodyPr/>
                    <a:lstStyle/>
                    <a:p>
                      <a:pPr algn="l" fontAlgn="b"/>
                      <a:r>
                        <a:rPr lang="da-DK" sz="1100" b="0" i="0" u="none" strike="noStrike">
                          <a:solidFill>
                            <a:srgbClr val="000000"/>
                          </a:solidFill>
                          <a:effectLst/>
                          <a:latin typeface="Calibri" panose="020F0502020204030204" pitchFamily="34" charset="0"/>
                        </a:rPr>
                        <a:t>Haddock in Divisions VIIb.c.e-k</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0.33</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0.5</a:t>
                      </a:r>
                    </a:p>
                  </a:txBody>
                  <a:tcPr marL="6350" marR="6350" marT="6350" marB="0" anchor="b">
                    <a:lnL>
                      <a:noFill/>
                    </a:lnL>
                    <a:lnR>
                      <a:noFill/>
                    </a:lnR>
                    <a:lnT>
                      <a:noFill/>
                    </a:lnT>
                    <a:lnB>
                      <a:noFill/>
                    </a:lnB>
                  </a:tcPr>
                </a:tc>
              </a:tr>
              <a:tr h="478838">
                <a:tc>
                  <a:txBody>
                    <a:bodyPr/>
                    <a:lstStyle/>
                    <a:p>
                      <a:pPr algn="l" fontAlgn="b"/>
                      <a:r>
                        <a:rPr lang="en-US" sz="1100" b="0" i="0" u="none" strike="noStrike">
                          <a:solidFill>
                            <a:srgbClr val="000000"/>
                          </a:solidFill>
                          <a:effectLst/>
                          <a:latin typeface="Calibri" panose="020F0502020204030204" pitchFamily="34" charset="0"/>
                        </a:rPr>
                        <a:t>Haddock in Subarea IV and Divisions IIIa West and VIa (North Sea. Skagerrak and West of Scotland)</a:t>
                      </a:r>
                    </a:p>
                  </a:txBody>
                  <a:tcPr marL="6350" marR="6350" marT="635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0.35</a:t>
                      </a:r>
                    </a:p>
                  </a:txBody>
                  <a:tcPr marL="6350" marR="6350" marT="6350" marB="0" anchor="b">
                    <a:lnL>
                      <a:noFill/>
                    </a:lnL>
                    <a:lnR>
                      <a:noFill/>
                    </a:lnR>
                    <a:lnT>
                      <a:noFill/>
                    </a:lnT>
                    <a:lnB>
                      <a:noFill/>
                    </a:lnB>
                  </a:tcPr>
                </a:tc>
                <a:tc>
                  <a:txBody>
                    <a:bodyPr/>
                    <a:lstStyle/>
                    <a:p>
                      <a:pPr algn="ctr" fontAlgn="b"/>
                      <a:r>
                        <a:rPr lang="da-DK" sz="1100" b="0" i="0" u="none" strike="noStrike" dirty="0">
                          <a:solidFill>
                            <a:srgbClr val="000000"/>
                          </a:solidFill>
                          <a:effectLst/>
                          <a:latin typeface="Calibri" panose="020F0502020204030204" pitchFamily="34" charset="0"/>
                        </a:rPr>
                        <a:t>0.5</a:t>
                      </a:r>
                    </a:p>
                  </a:txBody>
                  <a:tcPr marL="6350" marR="6350" marT="6350" marB="0" anchor="b">
                    <a:lnL>
                      <a:noFill/>
                    </a:lnL>
                    <a:lnR>
                      <a:noFill/>
                    </a:lnR>
                    <a:lnT>
                      <a:noFill/>
                    </a:lnT>
                    <a:lnB>
                      <a:noFill/>
                    </a:lnB>
                  </a:tcPr>
                </a:tc>
              </a:tr>
            </a:tbl>
          </a:graphicData>
        </a:graphic>
      </p:graphicFrame>
      <p:sp>
        <p:nvSpPr>
          <p:cNvPr id="3" name="TextBox 2"/>
          <p:cNvSpPr txBox="1"/>
          <p:nvPr/>
        </p:nvSpPr>
        <p:spPr>
          <a:xfrm>
            <a:off x="622852" y="1457739"/>
            <a:ext cx="2994991" cy="1477328"/>
          </a:xfrm>
          <a:prstGeom prst="rect">
            <a:avLst/>
          </a:prstGeom>
          <a:noFill/>
        </p:spPr>
        <p:txBody>
          <a:bodyPr wrap="square" rtlCol="0">
            <a:spAutoFit/>
          </a:bodyPr>
          <a:lstStyle/>
          <a:p>
            <a:r>
              <a:rPr lang="da-DK" dirty="0" smtClean="0"/>
              <a:t>Ultimate product of the project will be this table (tentatively filled in with values for ”Fmsy ecosystem” column).</a:t>
            </a:r>
            <a:endParaRPr lang="da-DK" dirty="0"/>
          </a:p>
        </p:txBody>
      </p:sp>
    </p:spTree>
    <p:extLst>
      <p:ext uri="{BB962C8B-B14F-4D97-AF65-F5344CB8AC3E}">
        <p14:creationId xmlns:p14="http://schemas.microsoft.com/office/powerpoint/2010/main" val="100080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Project</a:t>
            </a:r>
            <a:endParaRPr lang="da-DK" dirty="0"/>
          </a:p>
        </p:txBody>
      </p:sp>
      <p:sp>
        <p:nvSpPr>
          <p:cNvPr id="3" name="Content Placeholder 2"/>
          <p:cNvSpPr>
            <a:spLocks noGrp="1"/>
          </p:cNvSpPr>
          <p:nvPr>
            <p:ph idx="1"/>
          </p:nvPr>
        </p:nvSpPr>
        <p:spPr/>
        <p:txBody>
          <a:bodyPr/>
          <a:lstStyle/>
          <a:p>
            <a:r>
              <a:rPr lang="da-DK" sz="3200" dirty="0" smtClean="0"/>
              <a:t>2017-2018</a:t>
            </a:r>
          </a:p>
          <a:p>
            <a:r>
              <a:rPr lang="da-DK" sz="3200" dirty="0" smtClean="0"/>
              <a:t>Conference 11-12 October 2018 with results</a:t>
            </a:r>
          </a:p>
          <a:p>
            <a:r>
              <a:rPr lang="da-DK" sz="3200" dirty="0" smtClean="0"/>
              <a:t>Funding agencies:</a:t>
            </a:r>
          </a:p>
          <a:p>
            <a:pPr lvl="1">
              <a:buFont typeface="Wingdings" panose="05000000000000000000" pitchFamily="2" charset="2"/>
              <a:buChar char="q"/>
            </a:pPr>
            <a:r>
              <a:rPr lang="da-DK" sz="3200" dirty="0" smtClean="0"/>
              <a:t>Nordic Council of Ministers</a:t>
            </a:r>
          </a:p>
          <a:p>
            <a:pPr lvl="1">
              <a:buFont typeface="Wingdings" panose="05000000000000000000" pitchFamily="2" charset="2"/>
              <a:buChar char="q"/>
            </a:pPr>
            <a:r>
              <a:rPr lang="da-DK" sz="3200" dirty="0" smtClean="0"/>
              <a:t>EMMF and Danish Ministry of Fisheries</a:t>
            </a:r>
          </a:p>
          <a:p>
            <a:pPr lvl="1">
              <a:buFont typeface="Wingdings" panose="05000000000000000000" pitchFamily="2" charset="2"/>
              <a:buChar char="q"/>
            </a:pPr>
            <a:r>
              <a:rPr lang="da-DK" sz="3200" dirty="0" smtClean="0"/>
              <a:t>Norwegian Fisheries Research Fund</a:t>
            </a:r>
          </a:p>
          <a:p>
            <a:endParaRPr lang="da-DK" dirty="0"/>
          </a:p>
        </p:txBody>
      </p:sp>
    </p:spTree>
    <p:extLst>
      <p:ext uri="{BB962C8B-B14F-4D97-AF65-F5344CB8AC3E}">
        <p14:creationId xmlns:p14="http://schemas.microsoft.com/office/powerpoint/2010/main" val="2353666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Northeast Atlantic</a:t>
            </a:r>
            <a:endParaRPr lang="da-DK" dirty="0"/>
          </a:p>
        </p:txBody>
      </p:sp>
      <p:sp>
        <p:nvSpPr>
          <p:cNvPr id="3" name="Content Placeholder 2"/>
          <p:cNvSpPr>
            <a:spLocks noGrp="1"/>
          </p:cNvSpPr>
          <p:nvPr>
            <p:ph idx="1"/>
          </p:nvPr>
        </p:nvSpPr>
        <p:spPr/>
        <p:txBody>
          <a:bodyPr>
            <a:normAutofit fontScale="92500" lnSpcReduction="10000"/>
          </a:bodyPr>
          <a:lstStyle/>
          <a:p>
            <a:r>
              <a:rPr lang="en-US" dirty="0" smtClean="0"/>
              <a:t>Overfishing has ended </a:t>
            </a:r>
          </a:p>
          <a:p>
            <a:r>
              <a:rPr lang="en-US" dirty="0" smtClean="0"/>
              <a:t>The </a:t>
            </a:r>
            <a:r>
              <a:rPr lang="en-US" dirty="0"/>
              <a:t>major </a:t>
            </a:r>
            <a:r>
              <a:rPr lang="en-US" dirty="0" smtClean="0"/>
              <a:t>fish stocks </a:t>
            </a:r>
            <a:r>
              <a:rPr lang="en-US" dirty="0"/>
              <a:t>in the EU Atlantic waters are rebuild </a:t>
            </a:r>
            <a:endParaRPr lang="en-US" dirty="0" smtClean="0"/>
          </a:p>
          <a:p>
            <a:r>
              <a:rPr lang="en-US" dirty="0" smtClean="0"/>
              <a:t>Exploitation </a:t>
            </a:r>
            <a:r>
              <a:rPr lang="en-US" dirty="0"/>
              <a:t>pressure </a:t>
            </a:r>
            <a:r>
              <a:rPr lang="en-US" dirty="0" smtClean="0"/>
              <a:t>currently aimed at: only </a:t>
            </a:r>
            <a:r>
              <a:rPr lang="en-US" dirty="0"/>
              <a:t>1/3 of what </a:t>
            </a:r>
            <a:r>
              <a:rPr lang="en-US" dirty="0" smtClean="0"/>
              <a:t>it  </a:t>
            </a:r>
            <a:r>
              <a:rPr lang="en-US" dirty="0"/>
              <a:t>was just </a:t>
            </a:r>
            <a:r>
              <a:rPr lang="en-US" dirty="0" smtClean="0"/>
              <a:t>5-8 </a:t>
            </a:r>
            <a:r>
              <a:rPr lang="en-US" dirty="0"/>
              <a:t>years </a:t>
            </a:r>
            <a:r>
              <a:rPr lang="en-US" dirty="0" smtClean="0"/>
              <a:t>ago. </a:t>
            </a:r>
          </a:p>
          <a:p>
            <a:r>
              <a:rPr lang="en-US" dirty="0" smtClean="0"/>
              <a:t>The </a:t>
            </a:r>
            <a:r>
              <a:rPr lang="en-US" dirty="0"/>
              <a:t>multispecies and ecosystem science tells us that this </a:t>
            </a:r>
            <a:r>
              <a:rPr lang="en-US" dirty="0" smtClean="0"/>
              <a:t>will be an under-exploitation. </a:t>
            </a:r>
          </a:p>
          <a:p>
            <a:pPr marL="0" indent="0">
              <a:buNone/>
            </a:pPr>
            <a:r>
              <a:rPr lang="en-US" dirty="0" smtClean="0"/>
              <a:t>The indications are (and the project will estimate it more precisely) that:</a:t>
            </a:r>
          </a:p>
          <a:p>
            <a:pPr lvl="1"/>
            <a:r>
              <a:rPr lang="en-US" dirty="0" smtClean="0"/>
              <a:t>F </a:t>
            </a:r>
            <a:r>
              <a:rPr lang="en-US" dirty="0"/>
              <a:t>should only </a:t>
            </a:r>
            <a:r>
              <a:rPr lang="en-US" dirty="0" smtClean="0"/>
              <a:t>be </a:t>
            </a:r>
            <a:r>
              <a:rPr lang="en-US" dirty="0"/>
              <a:t>reduced to 2/3 of the past </a:t>
            </a:r>
            <a:r>
              <a:rPr lang="en-US" dirty="0" smtClean="0"/>
              <a:t>level</a:t>
            </a:r>
            <a:r>
              <a:rPr lang="en-US" dirty="0"/>
              <a:t>. </a:t>
            </a:r>
            <a:endParaRPr lang="en-US" dirty="0" smtClean="0"/>
          </a:p>
          <a:p>
            <a:pPr lvl="1"/>
            <a:r>
              <a:rPr lang="en-US" dirty="0" smtClean="0"/>
              <a:t>Aiming </a:t>
            </a:r>
            <a:r>
              <a:rPr lang="en-US" dirty="0"/>
              <a:t>for 2/3 in management will result in about 40% higher sustainable catch in the Northeast Atlantic (ICES area) </a:t>
            </a:r>
            <a:r>
              <a:rPr lang="en-US" dirty="0" smtClean="0"/>
              <a:t>corresponding </a:t>
            </a:r>
            <a:r>
              <a:rPr lang="en-US" dirty="0"/>
              <a:t>to around </a:t>
            </a:r>
            <a:r>
              <a:rPr lang="en-US" dirty="0" smtClean="0"/>
              <a:t>4 million tonnes per year worth 5 billion Euros.</a:t>
            </a:r>
          </a:p>
        </p:txBody>
      </p:sp>
    </p:spTree>
    <p:extLst>
      <p:ext uri="{BB962C8B-B14F-4D97-AF65-F5344CB8AC3E}">
        <p14:creationId xmlns:p14="http://schemas.microsoft.com/office/powerpoint/2010/main" val="4006010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015772" y="2070100"/>
            <a:ext cx="6384449" cy="3842571"/>
          </a:xfrm>
          <a:prstGeom prst="rect">
            <a:avLst/>
          </a:prstGeom>
        </p:spPr>
      </p:pic>
      <p:sp>
        <p:nvSpPr>
          <p:cNvPr id="2" name="Title 1"/>
          <p:cNvSpPr>
            <a:spLocks noGrp="1"/>
          </p:cNvSpPr>
          <p:nvPr>
            <p:ph type="title"/>
          </p:nvPr>
        </p:nvSpPr>
        <p:spPr/>
        <p:txBody>
          <a:bodyPr/>
          <a:lstStyle/>
          <a:p>
            <a:r>
              <a:rPr lang="da-DK" dirty="0" smtClean="0"/>
              <a:t>All fish stocks in the Northeast Atlantic – the true ecosystem Fmsy (yellow)</a:t>
            </a:r>
            <a:endParaRPr lang="da-DK" dirty="0"/>
          </a:p>
        </p:txBody>
      </p:sp>
      <p:sp>
        <p:nvSpPr>
          <p:cNvPr id="5" name="Up Arrow 4"/>
          <p:cNvSpPr/>
          <p:nvPr/>
        </p:nvSpPr>
        <p:spPr>
          <a:xfrm>
            <a:off x="4851400" y="3619500"/>
            <a:ext cx="111483" cy="1485900"/>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Up Arrow 5"/>
          <p:cNvSpPr/>
          <p:nvPr/>
        </p:nvSpPr>
        <p:spPr>
          <a:xfrm>
            <a:off x="5842000" y="2971800"/>
            <a:ext cx="127001" cy="213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Up Arrow 6"/>
          <p:cNvSpPr/>
          <p:nvPr/>
        </p:nvSpPr>
        <p:spPr>
          <a:xfrm>
            <a:off x="7178319" y="3403600"/>
            <a:ext cx="149581" cy="17018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4031471" y="2866122"/>
            <a:ext cx="1168400" cy="923330"/>
          </a:xfrm>
          <a:prstGeom prst="rect">
            <a:avLst/>
          </a:prstGeom>
          <a:noFill/>
        </p:spPr>
        <p:txBody>
          <a:bodyPr wrap="square" rtlCol="0">
            <a:spAutoFit/>
          </a:bodyPr>
          <a:lstStyle/>
          <a:p>
            <a:r>
              <a:rPr lang="da-DK" dirty="0" smtClean="0"/>
              <a:t>Current single species</a:t>
            </a:r>
            <a:endParaRPr lang="da-DK" dirty="0"/>
          </a:p>
        </p:txBody>
      </p:sp>
      <p:sp>
        <p:nvSpPr>
          <p:cNvPr id="9" name="TextBox 8"/>
          <p:cNvSpPr txBox="1"/>
          <p:nvPr/>
        </p:nvSpPr>
        <p:spPr>
          <a:xfrm>
            <a:off x="7685722" y="2583676"/>
            <a:ext cx="1739900" cy="923330"/>
          </a:xfrm>
          <a:prstGeom prst="rect">
            <a:avLst/>
          </a:prstGeom>
          <a:noFill/>
        </p:spPr>
        <p:txBody>
          <a:bodyPr wrap="square" rtlCol="0">
            <a:spAutoFit/>
          </a:bodyPr>
          <a:lstStyle/>
          <a:p>
            <a:r>
              <a:rPr lang="da-DK" dirty="0" smtClean="0"/>
              <a:t>Overfishing 1980s, 1990s and 2000s</a:t>
            </a:r>
            <a:endParaRPr lang="da-DK" dirty="0"/>
          </a:p>
        </p:txBody>
      </p:sp>
      <p:sp>
        <p:nvSpPr>
          <p:cNvPr id="10" name="TextBox 9"/>
          <p:cNvSpPr txBox="1"/>
          <p:nvPr/>
        </p:nvSpPr>
        <p:spPr>
          <a:xfrm>
            <a:off x="4955637" y="2030085"/>
            <a:ext cx="1716058" cy="646331"/>
          </a:xfrm>
          <a:prstGeom prst="rect">
            <a:avLst/>
          </a:prstGeom>
          <a:noFill/>
        </p:spPr>
        <p:txBody>
          <a:bodyPr wrap="square" rtlCol="0">
            <a:spAutoFit/>
          </a:bodyPr>
          <a:lstStyle/>
          <a:p>
            <a:r>
              <a:rPr lang="da-DK" dirty="0" smtClean="0"/>
              <a:t>Towards Ecosystem Fmsy</a:t>
            </a:r>
            <a:endParaRPr lang="da-DK" dirty="0"/>
          </a:p>
        </p:txBody>
      </p:sp>
    </p:spTree>
    <p:extLst>
      <p:ext uri="{BB962C8B-B14F-4D97-AF65-F5344CB8AC3E}">
        <p14:creationId xmlns:p14="http://schemas.microsoft.com/office/powerpoint/2010/main" val="39568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 y="2322892"/>
            <a:ext cx="2892552" cy="2444180"/>
          </a:xfrm>
        </p:spPr>
        <p:txBody>
          <a:bodyPr>
            <a:normAutofit/>
          </a:bodyPr>
          <a:lstStyle/>
          <a:p>
            <a:r>
              <a:rPr lang="da-DK" sz="3100" dirty="0" smtClean="0"/>
              <a:t>The gain can be obtained already in 2019</a:t>
            </a:r>
            <a:endParaRPr lang="da-DK" sz="3100" dirty="0"/>
          </a:p>
        </p:txBody>
      </p:sp>
      <p:sp>
        <p:nvSpPr>
          <p:cNvPr id="3" name="Content Placeholder 2"/>
          <p:cNvSpPr>
            <a:spLocks noGrp="1"/>
          </p:cNvSpPr>
          <p:nvPr>
            <p:ph idx="1"/>
          </p:nvPr>
        </p:nvSpPr>
        <p:spPr>
          <a:xfrm>
            <a:off x="557784" y="736853"/>
            <a:ext cx="10515600" cy="799339"/>
          </a:xfrm>
        </p:spPr>
        <p:txBody>
          <a:bodyPr/>
          <a:lstStyle/>
          <a:p>
            <a:pPr marL="0" indent="0">
              <a:buNone/>
            </a:pPr>
            <a:endParaRPr lang="da-DK" dirty="0" smtClean="0"/>
          </a:p>
        </p:txBody>
      </p:sp>
      <p:pic>
        <p:nvPicPr>
          <p:cNvPr id="4" name="Picture 3"/>
          <p:cNvPicPr>
            <a:picLocks noChangeAspect="1"/>
          </p:cNvPicPr>
          <p:nvPr/>
        </p:nvPicPr>
        <p:blipFill>
          <a:blip r:embed="rId3"/>
          <a:stretch>
            <a:fillRect/>
          </a:stretch>
        </p:blipFill>
        <p:spPr>
          <a:xfrm>
            <a:off x="3648456" y="736853"/>
            <a:ext cx="7760324" cy="5688758"/>
          </a:xfrm>
          <a:prstGeom prst="rect">
            <a:avLst/>
          </a:prstGeom>
        </p:spPr>
      </p:pic>
      <p:sp>
        <p:nvSpPr>
          <p:cNvPr id="5" name="Oval 4"/>
          <p:cNvSpPr/>
          <p:nvPr/>
        </p:nvSpPr>
        <p:spPr>
          <a:xfrm>
            <a:off x="6437376" y="1536192"/>
            <a:ext cx="963168"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Oval 5"/>
          <p:cNvSpPr/>
          <p:nvPr/>
        </p:nvSpPr>
        <p:spPr>
          <a:xfrm>
            <a:off x="6422136" y="3078693"/>
            <a:ext cx="963168"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5370576" y="3078693"/>
            <a:ext cx="853440" cy="369332"/>
          </a:xfrm>
          <a:prstGeom prst="rect">
            <a:avLst/>
          </a:prstGeom>
          <a:noFill/>
          <a:ln w="38100">
            <a:solidFill>
              <a:srgbClr val="00B050"/>
            </a:solidFill>
          </a:ln>
        </p:spPr>
        <p:txBody>
          <a:bodyPr wrap="square" rtlCol="0">
            <a:spAutoFit/>
          </a:bodyPr>
          <a:lstStyle/>
          <a:p>
            <a:r>
              <a:rPr lang="da-DK" dirty="0" smtClean="0"/>
              <a:t>EFmsy</a:t>
            </a:r>
            <a:endParaRPr lang="da-DK" dirty="0"/>
          </a:p>
        </p:txBody>
      </p:sp>
      <p:sp>
        <p:nvSpPr>
          <p:cNvPr id="10" name="TextBox 9"/>
          <p:cNvSpPr txBox="1"/>
          <p:nvPr/>
        </p:nvSpPr>
        <p:spPr>
          <a:xfrm>
            <a:off x="5120640" y="1744876"/>
            <a:ext cx="987552" cy="369332"/>
          </a:xfrm>
          <a:prstGeom prst="rect">
            <a:avLst/>
          </a:prstGeom>
          <a:noFill/>
          <a:ln w="38100">
            <a:solidFill>
              <a:srgbClr val="00B050"/>
            </a:solidFill>
          </a:ln>
        </p:spPr>
        <p:txBody>
          <a:bodyPr wrap="square" rtlCol="0">
            <a:spAutoFit/>
          </a:bodyPr>
          <a:lstStyle/>
          <a:p>
            <a:r>
              <a:rPr lang="da-DK" dirty="0" smtClean="0"/>
              <a:t>Present</a:t>
            </a:r>
            <a:endParaRPr lang="da-DK" dirty="0"/>
          </a:p>
        </p:txBody>
      </p:sp>
    </p:spTree>
    <p:extLst>
      <p:ext uri="{BB962C8B-B14F-4D97-AF65-F5344CB8AC3E}">
        <p14:creationId xmlns:p14="http://schemas.microsoft.com/office/powerpoint/2010/main" val="484298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50878" y="10977"/>
            <a:ext cx="12192000" cy="6847023"/>
          </a:xfrm>
          <a:prstGeom prst="rect">
            <a:avLst/>
          </a:prstGeom>
          <a:noFill/>
          <a:ln w="9525">
            <a:noFill/>
            <a:miter lim="800000"/>
            <a:headEnd/>
            <a:tailEnd/>
          </a:ln>
        </p:spPr>
      </p:pic>
      <p:sp>
        <p:nvSpPr>
          <p:cNvPr id="3" name="TextBox 2"/>
          <p:cNvSpPr txBox="1"/>
          <p:nvPr/>
        </p:nvSpPr>
        <p:spPr>
          <a:xfrm>
            <a:off x="7274257" y="1651378"/>
            <a:ext cx="3138985" cy="6463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square" rtlCol="0">
            <a:spAutoFit/>
          </a:bodyPr>
          <a:lstStyle/>
          <a:p>
            <a:r>
              <a:rPr lang="da-DK" sz="3600" i="1" dirty="0" smtClean="0">
                <a:latin typeface="Arial Rounded MT Bold" panose="020F0704030504030204" pitchFamily="34" charset="0"/>
              </a:rPr>
              <a:t>Thank you !</a:t>
            </a:r>
            <a:endParaRPr lang="da-DK" sz="3600" i="1" dirty="0">
              <a:latin typeface="Arial Rounded MT Bold" panose="020F0704030504030204" pitchFamily="34" charset="0"/>
            </a:endParaRPr>
          </a:p>
        </p:txBody>
      </p:sp>
    </p:spTree>
    <p:extLst>
      <p:ext uri="{BB962C8B-B14F-4D97-AF65-F5344CB8AC3E}">
        <p14:creationId xmlns:p14="http://schemas.microsoft.com/office/powerpoint/2010/main" val="1588994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810876"/>
            <a:ext cx="10515600" cy="4351338"/>
          </a:xfrm>
        </p:spPr>
        <p:txBody>
          <a:bodyPr/>
          <a:lstStyle/>
          <a:p>
            <a:endParaRPr lang="da-DK" dirty="0"/>
          </a:p>
        </p:txBody>
      </p:sp>
      <p:sp>
        <p:nvSpPr>
          <p:cNvPr id="2" name="Title 1"/>
          <p:cNvSpPr>
            <a:spLocks noGrp="1"/>
          </p:cNvSpPr>
          <p:nvPr>
            <p:ph type="title"/>
          </p:nvPr>
        </p:nvSpPr>
        <p:spPr/>
        <p:txBody>
          <a:bodyPr/>
          <a:lstStyle/>
          <a:p>
            <a:r>
              <a:rPr lang="da-DK" dirty="0" smtClean="0"/>
              <a:t>Key scientists</a:t>
            </a:r>
            <a:endParaRPr lang="da-DK" dirty="0"/>
          </a:p>
        </p:txBody>
      </p:sp>
      <p:sp>
        <p:nvSpPr>
          <p:cNvPr id="6" name="Rectangle 5"/>
          <p:cNvSpPr/>
          <p:nvPr/>
        </p:nvSpPr>
        <p:spPr>
          <a:xfrm>
            <a:off x="4906297" y="1690688"/>
            <a:ext cx="4960374" cy="5016758"/>
          </a:xfrm>
          <a:prstGeom prst="rect">
            <a:avLst/>
          </a:prstGeom>
        </p:spPr>
        <p:txBody>
          <a:bodyPr wrap="square">
            <a:spAutoFit/>
          </a:bodyPr>
          <a:lstStyle/>
          <a:p>
            <a:r>
              <a:rPr lang="da-DK" sz="3200" dirty="0" smtClean="0"/>
              <a:t>Ray </a:t>
            </a:r>
            <a:r>
              <a:rPr lang="da-DK" sz="3200" dirty="0"/>
              <a:t>Hilborn</a:t>
            </a:r>
          </a:p>
          <a:p>
            <a:r>
              <a:rPr lang="da-DK" sz="3200" dirty="0"/>
              <a:t>Jan Horbowy</a:t>
            </a:r>
          </a:p>
          <a:p>
            <a:r>
              <a:rPr lang="da-DK" sz="3200" dirty="0"/>
              <a:t>Petur Steingrund</a:t>
            </a:r>
          </a:p>
          <a:p>
            <a:r>
              <a:rPr lang="da-DK" sz="3200" dirty="0"/>
              <a:t>Jeremy Collie</a:t>
            </a:r>
          </a:p>
          <a:p>
            <a:r>
              <a:rPr lang="da-DK" sz="3200" dirty="0"/>
              <a:t>Bjarte Bogstad</a:t>
            </a:r>
          </a:p>
          <a:p>
            <a:r>
              <a:rPr lang="da-DK" sz="3200" dirty="0"/>
              <a:t>Daniel Howell</a:t>
            </a:r>
          </a:p>
          <a:p>
            <a:r>
              <a:rPr lang="da-DK" sz="3200" dirty="0"/>
              <a:t>Villy Christensen</a:t>
            </a:r>
          </a:p>
          <a:p>
            <a:r>
              <a:rPr lang="da-DK" sz="3200" dirty="0"/>
              <a:t>Gunnar </a:t>
            </a:r>
            <a:r>
              <a:rPr lang="da-DK" sz="3200" dirty="0" smtClean="0"/>
              <a:t>Stefansson</a:t>
            </a:r>
          </a:p>
          <a:p>
            <a:r>
              <a:rPr lang="da-DK" sz="3200" dirty="0" smtClean="0"/>
              <a:t>Henrik </a:t>
            </a:r>
            <a:r>
              <a:rPr lang="da-DK" sz="3200" dirty="0"/>
              <a:t>Sparholt</a:t>
            </a:r>
          </a:p>
          <a:p>
            <a:endParaRPr lang="da-DK" sz="3200" dirty="0"/>
          </a:p>
        </p:txBody>
      </p:sp>
    </p:spTree>
    <p:extLst>
      <p:ext uri="{BB962C8B-B14F-4D97-AF65-F5344CB8AC3E}">
        <p14:creationId xmlns:p14="http://schemas.microsoft.com/office/powerpoint/2010/main" val="2897217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Objective</a:t>
            </a:r>
            <a:endParaRPr lang="da-DK" dirty="0"/>
          </a:p>
        </p:txBody>
      </p:sp>
      <p:sp>
        <p:nvSpPr>
          <p:cNvPr id="3" name="Content Placeholder 2"/>
          <p:cNvSpPr>
            <a:spLocks noGrp="1"/>
          </p:cNvSpPr>
          <p:nvPr>
            <p:ph idx="1"/>
          </p:nvPr>
        </p:nvSpPr>
        <p:spPr>
          <a:xfrm>
            <a:off x="838200" y="3023419"/>
            <a:ext cx="10515600" cy="3153544"/>
          </a:xfrm>
        </p:spPr>
        <p:txBody>
          <a:bodyPr/>
          <a:lstStyle/>
          <a:p>
            <a:r>
              <a:rPr lang="da-DK" sz="4000" dirty="0" smtClean="0"/>
              <a:t>Come up with new Fmsy values based on ecosystem functioning:</a:t>
            </a:r>
          </a:p>
          <a:p>
            <a:pPr marL="457200" lvl="1" indent="0">
              <a:buNone/>
            </a:pPr>
            <a:r>
              <a:rPr lang="da-DK" sz="4000" dirty="0" smtClean="0"/>
              <a:t>-- for ICES 45 data rich stocks</a:t>
            </a:r>
          </a:p>
          <a:p>
            <a:pPr marL="0" indent="0">
              <a:buNone/>
            </a:pPr>
            <a:endParaRPr lang="da-DK" dirty="0"/>
          </a:p>
        </p:txBody>
      </p:sp>
    </p:spTree>
    <p:extLst>
      <p:ext uri="{BB962C8B-B14F-4D97-AF65-F5344CB8AC3E}">
        <p14:creationId xmlns:p14="http://schemas.microsoft.com/office/powerpoint/2010/main" val="3881270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...by way of </a:t>
            </a:r>
            <a:endParaRPr lang="da-DK" dirty="0"/>
          </a:p>
        </p:txBody>
      </p:sp>
      <p:sp>
        <p:nvSpPr>
          <p:cNvPr id="3" name="Content Placeholder 2"/>
          <p:cNvSpPr>
            <a:spLocks noGrp="1"/>
          </p:cNvSpPr>
          <p:nvPr>
            <p:ph idx="1"/>
          </p:nvPr>
        </p:nvSpPr>
        <p:spPr>
          <a:xfrm>
            <a:off x="838200" y="2344993"/>
            <a:ext cx="10515600" cy="3831969"/>
          </a:xfrm>
        </p:spPr>
        <p:txBody>
          <a:bodyPr/>
          <a:lstStyle/>
          <a:p>
            <a:pPr lvl="1"/>
            <a:r>
              <a:rPr lang="da-DK" sz="4000" dirty="0" smtClean="0">
                <a:solidFill>
                  <a:prstClr val="black"/>
                </a:solidFill>
              </a:rPr>
              <a:t>”Bridging </a:t>
            </a:r>
            <a:r>
              <a:rPr lang="da-DK" sz="4000" dirty="0">
                <a:solidFill>
                  <a:prstClr val="black"/>
                </a:solidFill>
              </a:rPr>
              <a:t>the gap” between science and scientific </a:t>
            </a:r>
            <a:r>
              <a:rPr lang="da-DK" sz="4000" dirty="0" smtClean="0">
                <a:solidFill>
                  <a:prstClr val="black"/>
                </a:solidFill>
              </a:rPr>
              <a:t>advice/management</a:t>
            </a:r>
          </a:p>
          <a:p>
            <a:pPr lvl="1"/>
            <a:endParaRPr lang="da-DK" sz="4000" dirty="0">
              <a:solidFill>
                <a:prstClr val="black"/>
              </a:solidFill>
            </a:endParaRPr>
          </a:p>
          <a:p>
            <a:pPr lvl="1"/>
            <a:r>
              <a:rPr lang="da-DK" sz="4000" dirty="0" smtClean="0">
                <a:solidFill>
                  <a:prstClr val="black"/>
                </a:solidFill>
              </a:rPr>
              <a:t> Bring multispecies and ecosystem science into Fmsy calculations</a:t>
            </a:r>
            <a:endParaRPr lang="da-DK" sz="4000" dirty="0">
              <a:solidFill>
                <a:prstClr val="black"/>
              </a:solidFill>
            </a:endParaRPr>
          </a:p>
          <a:p>
            <a:endParaRPr lang="da-DK" dirty="0"/>
          </a:p>
        </p:txBody>
      </p:sp>
    </p:spTree>
    <p:extLst>
      <p:ext uri="{BB962C8B-B14F-4D97-AF65-F5344CB8AC3E}">
        <p14:creationId xmlns:p14="http://schemas.microsoft.com/office/powerpoint/2010/main" val="3479091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Ecosystem productivity</a:t>
            </a:r>
            <a:endParaRPr lang="da-DK"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737584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Basic ecosystem concepts</a:t>
            </a:r>
            <a:endParaRPr lang="da-DK" dirty="0"/>
          </a:p>
        </p:txBody>
      </p:sp>
      <p:sp>
        <p:nvSpPr>
          <p:cNvPr id="3" name="Content Placeholder 2"/>
          <p:cNvSpPr>
            <a:spLocks noGrp="1"/>
          </p:cNvSpPr>
          <p:nvPr>
            <p:ph idx="1"/>
          </p:nvPr>
        </p:nvSpPr>
        <p:spPr/>
        <p:txBody>
          <a:bodyPr>
            <a:normAutofit lnSpcReduction="10000"/>
          </a:bodyPr>
          <a:lstStyle/>
          <a:p>
            <a:pPr marL="342900" lvl="0" indent="-342900">
              <a:lnSpc>
                <a:spcPct val="115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The production in an ecosystem is based on primary </a:t>
            </a:r>
            <a:r>
              <a:rPr lang="en-GB" dirty="0" smtClean="0">
                <a:latin typeface="Calibri" panose="020F0502020204030204" pitchFamily="34" charset="0"/>
                <a:ea typeface="Calibri" panose="020F0502020204030204" pitchFamily="34" charset="0"/>
                <a:cs typeface="Times New Roman" panose="02020603050405020304" pitchFamily="18" charset="0"/>
              </a:rPr>
              <a:t>production.</a:t>
            </a:r>
            <a:endParaRPr lang="da-DK"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This production is </a:t>
            </a:r>
            <a:r>
              <a:rPr lang="en-GB" dirty="0" smtClean="0">
                <a:latin typeface="Calibri" panose="020F0502020204030204" pitchFamily="34" charset="0"/>
                <a:ea typeface="Calibri" panose="020F0502020204030204" pitchFamily="34" charset="0"/>
                <a:cs typeface="Times New Roman" panose="02020603050405020304" pitchFamily="18" charset="0"/>
              </a:rPr>
              <a:t>moving up the </a:t>
            </a:r>
            <a:r>
              <a:rPr lang="en-GB" dirty="0">
                <a:latin typeface="Calibri" panose="020F0502020204030204" pitchFamily="34" charset="0"/>
                <a:ea typeface="Calibri" panose="020F0502020204030204" pitchFamily="34" charset="0"/>
                <a:cs typeface="Times New Roman" panose="02020603050405020304" pitchFamily="18" charset="0"/>
              </a:rPr>
              <a:t>food </a:t>
            </a:r>
            <a:r>
              <a:rPr lang="en-GB" dirty="0" smtClean="0">
                <a:latin typeface="Calibri" panose="020F0502020204030204" pitchFamily="34" charset="0"/>
                <a:ea typeface="Calibri" panose="020F0502020204030204" pitchFamily="34" charset="0"/>
                <a:cs typeface="Times New Roman" panose="02020603050405020304" pitchFamily="18" charset="0"/>
              </a:rPr>
              <a:t>web.</a:t>
            </a:r>
            <a:endParaRPr lang="da-DK"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u="sng" dirty="0">
                <a:latin typeface="Calibri" panose="020F0502020204030204" pitchFamily="34" charset="0"/>
                <a:ea typeface="Calibri" panose="020F0502020204030204" pitchFamily="34" charset="0"/>
                <a:cs typeface="Times New Roman" panose="02020603050405020304" pitchFamily="18" charset="0"/>
              </a:rPr>
              <a:t>If </a:t>
            </a:r>
            <a:r>
              <a:rPr lang="en-GB" u="sng" dirty="0" smtClean="0">
                <a:latin typeface="Calibri" panose="020F0502020204030204" pitchFamily="34" charset="0"/>
                <a:ea typeface="Calibri" panose="020F0502020204030204" pitchFamily="34" charset="0"/>
                <a:cs typeface="Times New Roman" panose="02020603050405020304" pitchFamily="18" charset="0"/>
              </a:rPr>
              <a:t>fishing </a:t>
            </a:r>
            <a:r>
              <a:rPr lang="en-GB" u="sng" dirty="0">
                <a:latin typeface="Calibri" panose="020F0502020204030204" pitchFamily="34" charset="0"/>
                <a:ea typeface="Calibri" panose="020F0502020204030204" pitchFamily="34" charset="0"/>
                <a:cs typeface="Times New Roman" panose="02020603050405020304" pitchFamily="18" charset="0"/>
              </a:rPr>
              <a:t>is too </a:t>
            </a:r>
            <a:r>
              <a:rPr lang="en-GB" u="sng" dirty="0" smtClean="0">
                <a:latin typeface="Calibri" panose="020F0502020204030204" pitchFamily="34" charset="0"/>
                <a:ea typeface="Calibri" panose="020F0502020204030204" pitchFamily="34" charset="0"/>
                <a:cs typeface="Times New Roman" panose="02020603050405020304" pitchFamily="18" charset="0"/>
              </a:rPr>
              <a:t>light:</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the fish stocks will be too large and burn </a:t>
            </a:r>
            <a:r>
              <a:rPr lang="en-GB" dirty="0" smtClean="0">
                <a:latin typeface="Calibri" panose="020F0502020204030204" pitchFamily="34" charset="0"/>
                <a:ea typeface="Calibri" panose="020F0502020204030204" pitchFamily="34" charset="0"/>
                <a:cs typeface="Times New Roman" panose="02020603050405020304" pitchFamily="18" charset="0"/>
              </a:rPr>
              <a:t>too </a:t>
            </a:r>
            <a:r>
              <a:rPr lang="en-GB" dirty="0">
                <a:latin typeface="Calibri" panose="020F0502020204030204" pitchFamily="34" charset="0"/>
                <a:ea typeface="Calibri" panose="020F0502020204030204" pitchFamily="34" charset="0"/>
                <a:cs typeface="Times New Roman" panose="02020603050405020304" pitchFamily="18" charset="0"/>
              </a:rPr>
              <a:t>much production </a:t>
            </a:r>
            <a:r>
              <a:rPr lang="en-GB" dirty="0" smtClean="0">
                <a:latin typeface="Calibri" panose="020F0502020204030204" pitchFamily="34" charset="0"/>
                <a:ea typeface="Calibri" panose="020F0502020204030204" pitchFamily="34" charset="0"/>
                <a:cs typeface="Times New Roman" panose="02020603050405020304" pitchFamily="18" charset="0"/>
              </a:rPr>
              <a:t>in </a:t>
            </a:r>
            <a:r>
              <a:rPr lang="en-GB" dirty="0">
                <a:latin typeface="Calibri" panose="020F0502020204030204" pitchFamily="34" charset="0"/>
                <a:ea typeface="Calibri" panose="020F0502020204030204" pitchFamily="34" charset="0"/>
                <a:cs typeface="Times New Roman" panose="02020603050405020304" pitchFamily="18" charset="0"/>
              </a:rPr>
              <a:t>metabolic </a:t>
            </a:r>
            <a:r>
              <a:rPr lang="en-GB" dirty="0" smtClean="0">
                <a:latin typeface="Calibri" panose="020F0502020204030204" pitchFamily="34" charset="0"/>
                <a:ea typeface="Calibri" panose="020F0502020204030204" pitchFamily="34" charset="0"/>
                <a:cs typeface="Times New Roman" panose="02020603050405020304" pitchFamily="18" charset="0"/>
              </a:rPr>
              <a:t>maintenance (</a:t>
            </a:r>
            <a:r>
              <a:rPr lang="en-GB" dirty="0">
                <a:latin typeface="Calibri" panose="020F0502020204030204" pitchFamily="34" charset="0"/>
                <a:ea typeface="Calibri" panose="020F0502020204030204" pitchFamily="34" charset="0"/>
                <a:cs typeface="Times New Roman" panose="02020603050405020304" pitchFamily="18" charset="0"/>
              </a:rPr>
              <a:t>convert </a:t>
            </a:r>
            <a:r>
              <a:rPr lang="en-GB" dirty="0" smtClean="0">
                <a:latin typeface="Calibri" panose="020F0502020204030204" pitchFamily="34" charset="0"/>
                <a:ea typeface="Calibri" panose="020F0502020204030204" pitchFamily="34" charset="0"/>
                <a:cs typeface="Times New Roman" panose="02020603050405020304" pitchFamily="18" charset="0"/>
              </a:rPr>
              <a:t>production to C0</a:t>
            </a:r>
            <a:r>
              <a:rPr lang="en-GB"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dirty="0" smtClean="0">
                <a:latin typeface="Calibri" panose="020F0502020204030204" pitchFamily="34" charset="0"/>
                <a:ea typeface="Calibri" panose="020F0502020204030204" pitchFamily="34" charset="0"/>
                <a:cs typeface="Times New Roman" panose="02020603050405020304" pitchFamily="18" charset="0"/>
              </a:rPr>
              <a:t>) - production </a:t>
            </a:r>
            <a:r>
              <a:rPr lang="en-GB" dirty="0">
                <a:latin typeface="Calibri" panose="020F0502020204030204" pitchFamily="34" charset="0"/>
                <a:ea typeface="Calibri" panose="020F0502020204030204" pitchFamily="34" charset="0"/>
                <a:cs typeface="Times New Roman" panose="02020603050405020304" pitchFamily="18" charset="0"/>
              </a:rPr>
              <a:t>which could otherwise have been </a:t>
            </a:r>
            <a:r>
              <a:rPr lang="en-GB" dirty="0" smtClean="0">
                <a:latin typeface="Calibri" panose="020F0502020204030204" pitchFamily="34" charset="0"/>
                <a:ea typeface="Calibri" panose="020F0502020204030204" pitchFamily="34" charset="0"/>
                <a:cs typeface="Times New Roman" panose="02020603050405020304" pitchFamily="18" charset="0"/>
              </a:rPr>
              <a:t>harvested as fish meat.</a:t>
            </a:r>
          </a:p>
          <a:p>
            <a:pPr marL="342900" indent="-342900">
              <a:lnSpc>
                <a:spcPct val="115000"/>
              </a:lnSpc>
              <a:buFont typeface="+mj-lt"/>
              <a:buAutoNum type="arabicPeriod"/>
            </a:pPr>
            <a:r>
              <a:rPr lang="en-GB" u="sng" dirty="0">
                <a:latin typeface="Calibri" panose="020F0502020204030204" pitchFamily="34" charset="0"/>
                <a:ea typeface="Calibri" panose="020F0502020204030204" pitchFamily="34" charset="0"/>
                <a:cs typeface="Times New Roman" panose="02020603050405020304" pitchFamily="18" charset="0"/>
              </a:rPr>
              <a:t>If the fishing is too </a:t>
            </a:r>
            <a:r>
              <a:rPr lang="en-GB" u="sng" dirty="0" smtClean="0">
                <a:latin typeface="Calibri" panose="020F0502020204030204" pitchFamily="34" charset="0"/>
                <a:ea typeface="Calibri" panose="020F0502020204030204" pitchFamily="34" charset="0"/>
                <a:cs typeface="Times New Roman" panose="02020603050405020304" pitchFamily="18" charset="0"/>
              </a:rPr>
              <a:t>hard:</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the fish stocks will be too </a:t>
            </a:r>
            <a:r>
              <a:rPr lang="en-GB" dirty="0" smtClean="0">
                <a:latin typeface="Calibri" panose="020F0502020204030204" pitchFamily="34" charset="0"/>
                <a:ea typeface="Calibri" panose="020F0502020204030204" pitchFamily="34" charset="0"/>
                <a:cs typeface="Times New Roman" panose="02020603050405020304" pitchFamily="18" charset="0"/>
              </a:rPr>
              <a:t>small and not produce enough juveniles.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None/>
            </a:pPr>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514412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2887"/>
            <a:ext cx="10515600" cy="2329542"/>
          </a:xfrm>
        </p:spPr>
        <p:txBody>
          <a:bodyPr>
            <a:normAutofit fontScale="90000"/>
          </a:bodyPr>
          <a:lstStyle/>
          <a:p>
            <a:r>
              <a:rPr lang="en-US" sz="2800" smtClean="0"/>
              <a:t>Graham 1947</a:t>
            </a:r>
            <a:r>
              <a:rPr lang="en-US" sz="2800" dirty="0" smtClean="0"/>
              <a:t>, </a:t>
            </a:r>
            <a:r>
              <a:rPr lang="en-US" sz="2800" dirty="0" err="1" smtClean="0"/>
              <a:t>Beverton&amp;Holt</a:t>
            </a:r>
            <a:r>
              <a:rPr lang="en-US" sz="2800" dirty="0" smtClean="0"/>
              <a:t> 1957, Ricker 195</a:t>
            </a:r>
            <a:r>
              <a:rPr lang="en-US" sz="2800" dirty="0"/>
              <a:t>8</a:t>
            </a:r>
            <a:r>
              <a:rPr lang="en-US" sz="2800" dirty="0" smtClean="0"/>
              <a:t>, </a:t>
            </a:r>
            <a:r>
              <a:rPr lang="en-US" sz="2800" dirty="0" err="1" smtClean="0"/>
              <a:t>Hilborn&amp;Walters</a:t>
            </a:r>
            <a:r>
              <a:rPr lang="en-US" sz="2800" dirty="0" smtClean="0"/>
              <a:t> 1992</a:t>
            </a:r>
            <a:r>
              <a:rPr lang="en-US" sz="2800" dirty="0"/>
              <a:t>, </a:t>
            </a:r>
            <a:r>
              <a:rPr lang="en-US" sz="2800" dirty="0" err="1"/>
              <a:t>Longhurst</a:t>
            </a:r>
            <a:r>
              <a:rPr lang="en-US" sz="2800" dirty="0"/>
              <a:t> </a:t>
            </a:r>
            <a:r>
              <a:rPr lang="en-US" sz="2800" dirty="0" smtClean="0"/>
              <a:t>2010, and many others…</a:t>
            </a:r>
            <a:br>
              <a:rPr lang="en-US" sz="2800" dirty="0" smtClean="0"/>
            </a:br>
            <a:r>
              <a:rPr lang="en-US" sz="2800" dirty="0"/>
              <a:t/>
            </a:r>
            <a:br>
              <a:rPr lang="en-US" sz="2800" dirty="0"/>
            </a:br>
            <a:r>
              <a:rPr lang="en-US" sz="2800" dirty="0" err="1" smtClean="0"/>
              <a:t>Longhurst</a:t>
            </a:r>
            <a:r>
              <a:rPr lang="en-US" sz="2800" dirty="0"/>
              <a:t>, A. 2010. Mismanagement of marine fisheries. Cambridge </a:t>
            </a:r>
            <a:r>
              <a:rPr lang="da-DK" sz="2800" dirty="0"/>
              <a:t>University Press, Cambridge, </a:t>
            </a:r>
            <a:r>
              <a:rPr lang="da-DK" sz="2800" dirty="0" smtClean="0"/>
              <a:t>UK:</a:t>
            </a:r>
            <a:r>
              <a:rPr lang="da-DK" sz="2800" dirty="0"/>
              <a:t/>
            </a:r>
            <a:br>
              <a:rPr lang="da-DK" sz="2800" dirty="0"/>
            </a:br>
            <a:endParaRPr lang="da-DK" sz="2800" dirty="0"/>
          </a:p>
        </p:txBody>
      </p:sp>
      <p:sp>
        <p:nvSpPr>
          <p:cNvPr id="3" name="Content Placeholder 2"/>
          <p:cNvSpPr>
            <a:spLocks noGrp="1"/>
          </p:cNvSpPr>
          <p:nvPr>
            <p:ph idx="1"/>
          </p:nvPr>
        </p:nvSpPr>
        <p:spPr>
          <a:xfrm>
            <a:off x="838200" y="3333749"/>
            <a:ext cx="10515600" cy="2786063"/>
          </a:xfrm>
        </p:spPr>
        <p:txBody>
          <a:bodyPr>
            <a:normAutofit lnSpcReduction="10000"/>
          </a:bodyPr>
          <a:lstStyle/>
          <a:p>
            <a:pPr marL="0" indent="0">
              <a:buNone/>
            </a:pPr>
            <a:r>
              <a:rPr lang="da-DK" dirty="0" smtClean="0"/>
              <a:t>” </a:t>
            </a:r>
            <a:r>
              <a:rPr lang="da-DK" sz="4000" dirty="0" smtClean="0"/>
              <a:t>For </a:t>
            </a:r>
            <a:r>
              <a:rPr lang="da-DK" sz="4000" dirty="0"/>
              <a:t>any </a:t>
            </a:r>
            <a:r>
              <a:rPr lang="da-DK" sz="4000" dirty="0" smtClean="0"/>
              <a:t>level </a:t>
            </a:r>
            <a:r>
              <a:rPr lang="en-US" sz="4000" dirty="0" smtClean="0"/>
              <a:t>of </a:t>
            </a:r>
            <a:r>
              <a:rPr lang="en-US" sz="4000" dirty="0"/>
              <a:t>fishery harvest to be sustainable, some or all of the </a:t>
            </a:r>
            <a:r>
              <a:rPr lang="en-US" sz="4000" dirty="0" smtClean="0"/>
              <a:t>biological processes </a:t>
            </a:r>
            <a:r>
              <a:rPr lang="en-US" sz="4000" dirty="0"/>
              <a:t>contributing </a:t>
            </a:r>
            <a:r>
              <a:rPr lang="en-US" sz="4000" dirty="0" smtClean="0"/>
              <a:t>to production </a:t>
            </a:r>
            <a:r>
              <a:rPr lang="en-US" sz="4000" dirty="0"/>
              <a:t>must </a:t>
            </a:r>
            <a:r>
              <a:rPr lang="en-US" sz="4000" dirty="0" smtClean="0"/>
              <a:t>be compensatory, i.e. </a:t>
            </a:r>
            <a:r>
              <a:rPr lang="en-US" sz="4000" dirty="0"/>
              <a:t>increasing as stock biomass </a:t>
            </a:r>
            <a:r>
              <a:rPr lang="en-US" sz="4000" dirty="0" smtClean="0"/>
              <a:t>decreases…”</a:t>
            </a:r>
          </a:p>
          <a:p>
            <a:pPr marL="0" indent="0">
              <a:buNone/>
            </a:pPr>
            <a:endParaRPr lang="da-DK" dirty="0" smtClean="0"/>
          </a:p>
        </p:txBody>
      </p:sp>
    </p:spTree>
    <p:extLst>
      <p:ext uri="{BB962C8B-B14F-4D97-AF65-F5344CB8AC3E}">
        <p14:creationId xmlns:p14="http://schemas.microsoft.com/office/powerpoint/2010/main" val="1084245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08" y="200233"/>
            <a:ext cx="10515600" cy="1325563"/>
          </a:xfrm>
        </p:spPr>
        <p:txBody>
          <a:bodyPr/>
          <a:lstStyle/>
          <a:p>
            <a:r>
              <a:rPr lang="da-DK" dirty="0" smtClean="0"/>
              <a:t>Four compensatory mechanisms – </a:t>
            </a:r>
            <a:endParaRPr lang="da-DK" dirty="0"/>
          </a:p>
        </p:txBody>
      </p:sp>
      <p:sp>
        <p:nvSpPr>
          <p:cNvPr id="3" name="Content Placeholder 2"/>
          <p:cNvSpPr>
            <a:spLocks noGrp="1"/>
          </p:cNvSpPr>
          <p:nvPr>
            <p:ph idx="1"/>
          </p:nvPr>
        </p:nvSpPr>
        <p:spPr>
          <a:xfrm>
            <a:off x="673308" y="2949887"/>
            <a:ext cx="6879771" cy="2686414"/>
          </a:xfrm>
        </p:spPr>
        <p:txBody>
          <a:bodyPr/>
          <a:lstStyle/>
          <a:p>
            <a:r>
              <a:rPr lang="da-DK" dirty="0" smtClean="0"/>
              <a:t>Density dependent </a:t>
            </a:r>
            <a:r>
              <a:rPr lang="da-DK" u="sng" dirty="0" smtClean="0"/>
              <a:t>recruitment</a:t>
            </a:r>
          </a:p>
          <a:p>
            <a:r>
              <a:rPr lang="da-DK" dirty="0" smtClean="0"/>
              <a:t>Density dependent individual fish </a:t>
            </a:r>
            <a:r>
              <a:rPr lang="da-DK" u="sng" dirty="0" smtClean="0"/>
              <a:t>growth</a:t>
            </a:r>
            <a:endParaRPr lang="da-DK" u="sng" dirty="0" smtClean="0">
              <a:solidFill>
                <a:srgbClr val="00B050"/>
              </a:solidFill>
            </a:endParaRPr>
          </a:p>
          <a:p>
            <a:r>
              <a:rPr lang="da-DK" dirty="0" smtClean="0"/>
              <a:t>Density dependent </a:t>
            </a:r>
            <a:r>
              <a:rPr lang="da-DK" u="sng" dirty="0" smtClean="0"/>
              <a:t>mortality</a:t>
            </a:r>
            <a:r>
              <a:rPr lang="da-DK" dirty="0" smtClean="0"/>
              <a:t>	</a:t>
            </a:r>
            <a:endParaRPr lang="da-DK" dirty="0" smtClean="0">
              <a:solidFill>
                <a:srgbClr val="00B050"/>
              </a:solidFill>
            </a:endParaRPr>
          </a:p>
          <a:p>
            <a:r>
              <a:rPr lang="da-DK" dirty="0" smtClean="0"/>
              <a:t>Density dependent </a:t>
            </a:r>
            <a:r>
              <a:rPr lang="da-DK" u="sng" dirty="0" smtClean="0"/>
              <a:t>maturity</a:t>
            </a:r>
            <a:r>
              <a:rPr lang="da-DK" dirty="0" smtClean="0"/>
              <a:t>			</a:t>
            </a:r>
            <a:endParaRPr lang="da-DK" dirty="0"/>
          </a:p>
        </p:txBody>
      </p:sp>
      <p:sp>
        <p:nvSpPr>
          <p:cNvPr id="4" name="TextBox 3"/>
          <p:cNvSpPr txBox="1"/>
          <p:nvPr/>
        </p:nvSpPr>
        <p:spPr>
          <a:xfrm>
            <a:off x="8015812" y="2949887"/>
            <a:ext cx="3831771" cy="2477601"/>
          </a:xfrm>
          <a:prstGeom prst="rect">
            <a:avLst/>
          </a:prstGeom>
          <a:noFill/>
        </p:spPr>
        <p:txBody>
          <a:bodyPr wrap="square" rtlCol="0">
            <a:spAutoFit/>
          </a:bodyPr>
          <a:lstStyle/>
          <a:p>
            <a:pPr>
              <a:spcBef>
                <a:spcPts val="1000"/>
              </a:spcBef>
            </a:pPr>
            <a:r>
              <a:rPr lang="da-DK" sz="2800" dirty="0" smtClean="0">
                <a:solidFill>
                  <a:srgbClr val="00B050"/>
                </a:solidFill>
              </a:rPr>
              <a:t>√</a:t>
            </a:r>
            <a:r>
              <a:rPr lang="da-DK" sz="2800" dirty="0">
                <a:solidFill>
                  <a:srgbClr val="00B050"/>
                </a:solidFill>
              </a:rPr>
              <a:t> </a:t>
            </a:r>
            <a:endParaRPr lang="da-DK" sz="2800" dirty="0" smtClean="0">
              <a:solidFill>
                <a:srgbClr val="00B050"/>
              </a:solidFill>
            </a:endParaRPr>
          </a:p>
          <a:p>
            <a:pPr>
              <a:spcBef>
                <a:spcPts val="1000"/>
              </a:spcBef>
            </a:pPr>
            <a:r>
              <a:rPr lang="da-DK" sz="2800" dirty="0" smtClean="0">
                <a:solidFill>
                  <a:srgbClr val="00B050"/>
                </a:solidFill>
              </a:rPr>
              <a:t>Not yet </a:t>
            </a:r>
          </a:p>
          <a:p>
            <a:pPr>
              <a:spcBef>
                <a:spcPts val="1000"/>
              </a:spcBef>
            </a:pPr>
            <a:r>
              <a:rPr lang="da-DK" sz="2800" dirty="0" smtClean="0">
                <a:solidFill>
                  <a:srgbClr val="00B050"/>
                </a:solidFill>
              </a:rPr>
              <a:t>Not yet </a:t>
            </a:r>
          </a:p>
          <a:p>
            <a:pPr>
              <a:spcBef>
                <a:spcPts val="1000"/>
              </a:spcBef>
            </a:pPr>
            <a:r>
              <a:rPr lang="da-DK" sz="2800" dirty="0" smtClean="0">
                <a:solidFill>
                  <a:srgbClr val="00B050"/>
                </a:solidFill>
              </a:rPr>
              <a:t>Not yet</a:t>
            </a:r>
            <a:endParaRPr lang="da-DK" dirty="0" smtClean="0">
              <a:solidFill>
                <a:srgbClr val="00B050"/>
              </a:solidFill>
            </a:endParaRPr>
          </a:p>
          <a:p>
            <a:endParaRPr lang="da-DK" dirty="0"/>
          </a:p>
        </p:txBody>
      </p:sp>
      <p:sp>
        <p:nvSpPr>
          <p:cNvPr id="7" name="7-Point Star 6"/>
          <p:cNvSpPr/>
          <p:nvPr/>
        </p:nvSpPr>
        <p:spPr>
          <a:xfrm>
            <a:off x="5834743" y="1132114"/>
            <a:ext cx="6172200" cy="1817773"/>
          </a:xfrm>
          <a:prstGeom prst="star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dirty="0" smtClean="0"/>
              <a:t>Taken into account in current management?</a:t>
            </a:r>
            <a:endParaRPr lang="da-DK" sz="2800" dirty="0"/>
          </a:p>
        </p:txBody>
      </p:sp>
      <p:sp>
        <p:nvSpPr>
          <p:cNvPr id="5" name="TextBox 4"/>
          <p:cNvSpPr txBox="1"/>
          <p:nvPr/>
        </p:nvSpPr>
        <p:spPr>
          <a:xfrm>
            <a:off x="1295400" y="5636301"/>
            <a:ext cx="10450286" cy="523220"/>
          </a:xfrm>
          <a:prstGeom prst="rect">
            <a:avLst/>
          </a:prstGeom>
          <a:noFill/>
          <a:ln w="19050">
            <a:solidFill>
              <a:schemeClr val="accent1"/>
            </a:solidFill>
          </a:ln>
        </p:spPr>
        <p:txBody>
          <a:bodyPr wrap="square" rtlCol="0">
            <a:spAutoFit/>
          </a:bodyPr>
          <a:lstStyle/>
          <a:p>
            <a:r>
              <a:rPr lang="da-DK" sz="2800" dirty="0" smtClean="0"/>
              <a:t>Missing any of these in Fmsy calculations will give a </a:t>
            </a:r>
            <a:r>
              <a:rPr lang="da-DK" sz="2800" u="sng" dirty="0" smtClean="0"/>
              <a:t>downward bias</a:t>
            </a:r>
            <a:r>
              <a:rPr lang="da-DK" sz="2800" dirty="0" smtClean="0"/>
              <a:t>! </a:t>
            </a:r>
            <a:endParaRPr lang="da-DK" sz="2800" dirty="0"/>
          </a:p>
        </p:txBody>
      </p:sp>
    </p:spTree>
    <p:extLst>
      <p:ext uri="{BB962C8B-B14F-4D97-AF65-F5344CB8AC3E}">
        <p14:creationId xmlns:p14="http://schemas.microsoft.com/office/powerpoint/2010/main" val="35582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1268</Words>
  <Application>Microsoft Office PowerPoint</Application>
  <PresentationFormat>Widescreen</PresentationFormat>
  <Paragraphs>173</Paragraphs>
  <Slides>23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Rounded MT Bold</vt:lpstr>
      <vt:lpstr>Calibri</vt:lpstr>
      <vt:lpstr>Calibri Light</vt:lpstr>
      <vt:lpstr>Times New Roman</vt:lpstr>
      <vt:lpstr>Wingdings</vt:lpstr>
      <vt:lpstr>Office Theme</vt:lpstr>
      <vt:lpstr>Eco-system Fmsy</vt:lpstr>
      <vt:lpstr>Project</vt:lpstr>
      <vt:lpstr>Key scientists</vt:lpstr>
      <vt:lpstr>Objective</vt:lpstr>
      <vt:lpstr>...by way of </vt:lpstr>
      <vt:lpstr>Ecosystem productivity</vt:lpstr>
      <vt:lpstr>Basic ecosystem concepts</vt:lpstr>
      <vt:lpstr>Graham 1947, Beverton&amp;Holt 1957, Ricker 1958, Hilborn&amp;Walters 1992, Longhurst 2010, and many others…  Longhurst, A. 2010. Mismanagement of marine fisheries. Cambridge University Press, Cambridge, UK: </vt:lpstr>
      <vt:lpstr>Four compensatory mechanisms – </vt:lpstr>
      <vt:lpstr>...and of course, scientific advice should be unbiased</vt:lpstr>
      <vt:lpstr>PowerPoint Presentation</vt:lpstr>
      <vt:lpstr>PowerPoint Presentation</vt:lpstr>
      <vt:lpstr>PowerPoint Presentation</vt:lpstr>
      <vt:lpstr>PowerPoint Presentation</vt:lpstr>
      <vt:lpstr>Available science in ecosystem functioning</vt:lpstr>
      <vt:lpstr>Why wait another 30 years to use the obtained knowledge?   Let us pick the low hanging fruits now.  The project aim:</vt:lpstr>
      <vt:lpstr>Like today, managers still do not need to consider the balance between species for using the proposed set of FMSY values. </vt:lpstr>
      <vt:lpstr>Two basic ideas</vt:lpstr>
      <vt:lpstr>PowerPoint Presentation</vt:lpstr>
      <vt:lpstr>Northeast Atlantic</vt:lpstr>
      <vt:lpstr>All fish stocks in the Northeast Atlantic – the true ecosystem Fmsy (yellow)</vt:lpstr>
      <vt:lpstr>The gain can be obtained already in 2019</vt:lpstr>
      <vt:lpstr>PowerPoint Presentation</vt:lpstr>
    </vt:vector>
  </TitlesOfParts>
  <Company>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advice on management of fisheries</dc:title>
  <dc:creator>Henrik Sparholt</dc:creator>
  <cp:lastModifiedBy>Henrik Sparholt</cp:lastModifiedBy>
  <cp:revision>155</cp:revision>
  <dcterms:created xsi:type="dcterms:W3CDTF">2016-03-14T10:45:40Z</dcterms:created>
  <dcterms:modified xsi:type="dcterms:W3CDTF">2017-09-25T16:32:02Z</dcterms:modified>
</cp:coreProperties>
</file>