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8" r:id="rId2"/>
    <p:sldId id="357" r:id="rId3"/>
    <p:sldId id="358" r:id="rId4"/>
    <p:sldId id="359" r:id="rId5"/>
    <p:sldId id="360" r:id="rId6"/>
    <p:sldId id="339" r:id="rId7"/>
    <p:sldId id="340" r:id="rId8"/>
    <p:sldId id="341" r:id="rId9"/>
    <p:sldId id="293" r:id="rId10"/>
    <p:sldId id="337" r:id="rId11"/>
    <p:sldId id="310" r:id="rId12"/>
    <p:sldId id="311" r:id="rId13"/>
    <p:sldId id="302" r:id="rId14"/>
    <p:sldId id="312" r:id="rId15"/>
    <p:sldId id="313" r:id="rId16"/>
    <p:sldId id="317" r:id="rId17"/>
    <p:sldId id="315" r:id="rId18"/>
    <p:sldId id="316" r:id="rId19"/>
    <p:sldId id="318" r:id="rId20"/>
    <p:sldId id="320" r:id="rId21"/>
    <p:sldId id="321" r:id="rId22"/>
    <p:sldId id="367" r:id="rId23"/>
    <p:sldId id="368" r:id="rId24"/>
    <p:sldId id="369" r:id="rId25"/>
    <p:sldId id="303" r:id="rId26"/>
    <p:sldId id="305" r:id="rId27"/>
    <p:sldId id="304" r:id="rId28"/>
    <p:sldId id="306" r:id="rId29"/>
    <p:sldId id="363" r:id="rId30"/>
    <p:sldId id="362" r:id="rId31"/>
    <p:sldId id="361" r:id="rId32"/>
    <p:sldId id="366" r:id="rId33"/>
    <p:sldId id="356" r:id="rId34"/>
    <p:sldId id="355" r:id="rId35"/>
    <p:sldId id="344" r:id="rId36"/>
    <p:sldId id="364" r:id="rId37"/>
    <p:sldId id="372" r:id="rId38"/>
    <p:sldId id="300" r:id="rId39"/>
    <p:sldId id="351" r:id="rId40"/>
    <p:sldId id="352" r:id="rId41"/>
    <p:sldId id="365" r:id="rId42"/>
    <p:sldId id="370" r:id="rId4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parholt" initials="HS" lastIdx="1" clrIdx="0">
    <p:extLst>
      <p:ext uri="{19B8F6BF-5375-455C-9EA6-DF929625EA0E}">
        <p15:presenceInfo xmlns:p15="http://schemas.microsoft.com/office/powerpoint/2012/main" userId="S-1-5-21-1123561945-1035525444-180167453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80547" autoAdjust="0"/>
  </p:normalViewPr>
  <p:slideViewPr>
    <p:cSldViewPr snapToGrid="0">
      <p:cViewPr>
        <p:scale>
          <a:sx n="50" d="100"/>
          <a:sy n="50" d="100"/>
        </p:scale>
        <p:origin x="955"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9T14:44:44.98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944CC-C477-45FA-A83B-9A3C6D5EDDBF}" type="datetimeFigureOut">
              <a:rPr lang="da-DK" smtClean="0"/>
              <a:t>23-09-2018</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41521-E36E-47AD-9BBD-EB3E0F44DDE8}" type="slidenum">
              <a:rPr lang="da-DK" smtClean="0"/>
              <a:t>‹#›</a:t>
            </a:fld>
            <a:endParaRPr lang="da-DK"/>
          </a:p>
        </p:txBody>
      </p:sp>
    </p:spTree>
    <p:extLst>
      <p:ext uri="{BB962C8B-B14F-4D97-AF65-F5344CB8AC3E}">
        <p14:creationId xmlns:p14="http://schemas.microsoft.com/office/powerpoint/2010/main" val="105870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a:t>
            </a:fld>
            <a:endParaRPr lang="da-DK"/>
          </a:p>
        </p:txBody>
      </p:sp>
    </p:spTree>
    <p:extLst>
      <p:ext uri="{BB962C8B-B14F-4D97-AF65-F5344CB8AC3E}">
        <p14:creationId xmlns:p14="http://schemas.microsoft.com/office/powerpoint/2010/main" val="143712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31</a:t>
            </a:fld>
            <a:endParaRPr lang="da-DK"/>
          </a:p>
        </p:txBody>
      </p:sp>
    </p:spTree>
    <p:extLst>
      <p:ext uri="{BB962C8B-B14F-4D97-AF65-F5344CB8AC3E}">
        <p14:creationId xmlns:p14="http://schemas.microsoft.com/office/powerpoint/2010/main" val="221811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35</a:t>
            </a:fld>
            <a:endParaRPr lang="da-DK"/>
          </a:p>
        </p:txBody>
      </p:sp>
    </p:spTree>
    <p:extLst>
      <p:ext uri="{BB962C8B-B14F-4D97-AF65-F5344CB8AC3E}">
        <p14:creationId xmlns:p14="http://schemas.microsoft.com/office/powerpoint/2010/main" val="237436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DE41521-E36E-47AD-9BBD-EB3E0F44DDE8}" type="slidenum">
              <a:rPr lang="da-DK" smtClean="0"/>
              <a:t>36</a:t>
            </a:fld>
            <a:endParaRPr lang="da-DK"/>
          </a:p>
        </p:txBody>
      </p:sp>
    </p:spTree>
    <p:extLst>
      <p:ext uri="{BB962C8B-B14F-4D97-AF65-F5344CB8AC3E}">
        <p14:creationId xmlns:p14="http://schemas.microsoft.com/office/powerpoint/2010/main" val="189870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Remember this is an animation</a:t>
            </a:r>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39</a:t>
            </a:fld>
            <a:endParaRPr lang="da-DK"/>
          </a:p>
        </p:txBody>
      </p:sp>
    </p:spTree>
    <p:extLst>
      <p:ext uri="{BB962C8B-B14F-4D97-AF65-F5344CB8AC3E}">
        <p14:creationId xmlns:p14="http://schemas.microsoft.com/office/powerpoint/2010/main" val="117332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40</a:t>
            </a:fld>
            <a:endParaRPr lang="da-DK"/>
          </a:p>
        </p:txBody>
      </p:sp>
    </p:spTree>
    <p:extLst>
      <p:ext uri="{BB962C8B-B14F-4D97-AF65-F5344CB8AC3E}">
        <p14:creationId xmlns:p14="http://schemas.microsoft.com/office/powerpoint/2010/main" val="24260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5</a:t>
            </a:fld>
            <a:endParaRPr lang="da-DK"/>
          </a:p>
        </p:txBody>
      </p:sp>
    </p:spTree>
    <p:extLst>
      <p:ext uri="{BB962C8B-B14F-4D97-AF65-F5344CB8AC3E}">
        <p14:creationId xmlns:p14="http://schemas.microsoft.com/office/powerpoint/2010/main" val="118927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6</a:t>
            </a:fld>
            <a:endParaRPr lang="da-DK"/>
          </a:p>
        </p:txBody>
      </p:sp>
    </p:spTree>
    <p:extLst>
      <p:ext uri="{BB962C8B-B14F-4D97-AF65-F5344CB8AC3E}">
        <p14:creationId xmlns:p14="http://schemas.microsoft.com/office/powerpoint/2010/main" val="33234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way ecosystem</a:t>
            </a:r>
            <a:r>
              <a:rPr lang="da-DK" baseline="0" dirty="0" smtClean="0"/>
              <a:t> functions in relation to fish is via </a:t>
            </a:r>
            <a:r>
              <a:rPr lang="da-DK" dirty="0" smtClean="0"/>
              <a:t>Four compensatory  mechanisms are important for fisheries management and fish stock dynamics:</a:t>
            </a:r>
            <a:r>
              <a:rPr lang="da-DK" baseline="0" dirty="0" smtClean="0"/>
              <a:t> </a:t>
            </a:r>
          </a:p>
          <a:p>
            <a:r>
              <a:rPr lang="da-DK" baseline="0" dirty="0" smtClean="0"/>
              <a:t>DD r means that the number of juveniles produced each year is not increased infinitely when the stock size increase, at some stage a further increase in stock does give more juveniles – or put the other way around when a fishery starts on a pristine stock, the stocks decreases but the they still produce almost the same amount of juvenlies. So it compensates by producing more juveniles by female.</a:t>
            </a:r>
          </a:p>
          <a:p>
            <a:endParaRPr lang="da-DK" baseline="0" dirty="0" smtClean="0"/>
          </a:p>
          <a:p>
            <a:r>
              <a:rPr lang="da-DK" baseline="0" dirty="0" smtClean="0"/>
              <a:t>DD growth of individual fish also increases when the stock decreases – the improved growth in that way compensate to some extent for the reduced stock numbers</a:t>
            </a:r>
          </a:p>
          <a:p>
            <a:endParaRPr lang="da-DK" baseline="0" dirty="0" smtClean="0"/>
          </a:p>
          <a:p>
            <a:r>
              <a:rPr lang="da-DK" baseline="0" dirty="0" smtClean="0"/>
              <a:t>Same with mortality – the mortality decreasse as the stock decrease and thus more will survive and thus compensate for the reduction. Especially when we have to do with speces that are cannibals as cod are this can be quite important.</a:t>
            </a:r>
          </a:p>
          <a:p>
            <a:endParaRPr lang="da-DK" baseline="0" dirty="0" smtClean="0"/>
          </a:p>
          <a:p>
            <a:r>
              <a:rPr lang="da-DK" baseline="0" dirty="0" smtClean="0"/>
              <a:t>DD maturity fish mature at a younger age when the stock is small –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11</a:t>
            </a:fld>
            <a:endParaRPr lang="da-DK"/>
          </a:p>
        </p:txBody>
      </p:sp>
    </p:spTree>
    <p:extLst>
      <p:ext uri="{BB962C8B-B14F-4D97-AF65-F5344CB8AC3E}">
        <p14:creationId xmlns:p14="http://schemas.microsoft.com/office/powerpoint/2010/main" val="86932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16</a:t>
            </a:fld>
            <a:endParaRPr lang="da-DK"/>
          </a:p>
        </p:txBody>
      </p:sp>
    </p:spTree>
    <p:extLst>
      <p:ext uri="{BB962C8B-B14F-4D97-AF65-F5344CB8AC3E}">
        <p14:creationId xmlns:p14="http://schemas.microsoft.com/office/powerpoint/2010/main" val="276349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20</a:t>
            </a:fld>
            <a:endParaRPr lang="da-DK"/>
          </a:p>
        </p:txBody>
      </p:sp>
    </p:spTree>
    <p:extLst>
      <p:ext uri="{BB962C8B-B14F-4D97-AF65-F5344CB8AC3E}">
        <p14:creationId xmlns:p14="http://schemas.microsoft.com/office/powerpoint/2010/main" val="187785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23</a:t>
            </a:fld>
            <a:endParaRPr lang="da-DK"/>
          </a:p>
        </p:txBody>
      </p:sp>
    </p:spTree>
    <p:extLst>
      <p:ext uri="{BB962C8B-B14F-4D97-AF65-F5344CB8AC3E}">
        <p14:creationId xmlns:p14="http://schemas.microsoft.com/office/powerpoint/2010/main" val="42414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24</a:t>
            </a:fld>
            <a:endParaRPr lang="da-DK"/>
          </a:p>
        </p:txBody>
      </p:sp>
    </p:spTree>
    <p:extLst>
      <p:ext uri="{BB962C8B-B14F-4D97-AF65-F5344CB8AC3E}">
        <p14:creationId xmlns:p14="http://schemas.microsoft.com/office/powerpoint/2010/main" val="136168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29</a:t>
            </a:fld>
            <a:endParaRPr lang="da-DK"/>
          </a:p>
        </p:txBody>
      </p:sp>
    </p:spTree>
    <p:extLst>
      <p:ext uri="{BB962C8B-B14F-4D97-AF65-F5344CB8AC3E}">
        <p14:creationId xmlns:p14="http://schemas.microsoft.com/office/powerpoint/2010/main" val="104318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23-09-2018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26616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23-09-2018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1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23-09-2018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93470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86608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23-09-2018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536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1B07-977F-49FB-980F-467360C4CBEF}" type="datetimeFigureOut">
              <a:rPr lang="da-DK" smtClean="0"/>
              <a:t>23-09-2018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0328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BB71B07-977F-49FB-980F-467360C4CBEF}" type="datetimeFigureOut">
              <a:rPr lang="da-DK" smtClean="0"/>
              <a:t>23-09-2018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0246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BB71B07-977F-49FB-980F-467360C4CBEF}" type="datetimeFigureOut">
              <a:rPr lang="da-DK" smtClean="0"/>
              <a:t>23-09-2018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41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BB71B07-977F-49FB-980F-467360C4CBEF}" type="datetimeFigureOut">
              <a:rPr lang="da-DK" smtClean="0"/>
              <a:t>23-09-2018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4391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1B07-977F-49FB-980F-467360C4CBEF}" type="datetimeFigureOut">
              <a:rPr lang="da-DK" smtClean="0"/>
              <a:t>23-09-2018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98919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23-09-2018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1480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23-09-2018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37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1B07-977F-49FB-980F-467360C4CBEF}" type="datetimeFigureOut">
              <a:rPr lang="da-DK" smtClean="0"/>
              <a:t>23-09-2018</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0DD0-E463-4D6D-8E5B-5EC8B894E48E}" type="slidenum">
              <a:rPr lang="da-DK" smtClean="0"/>
              <a:t>‹#›</a:t>
            </a:fld>
            <a:endParaRPr lang="da-DK"/>
          </a:p>
        </p:txBody>
      </p:sp>
    </p:spTree>
    <p:extLst>
      <p:ext uri="{BB962C8B-B14F-4D97-AF65-F5344CB8AC3E}">
        <p14:creationId xmlns:p14="http://schemas.microsoft.com/office/powerpoint/2010/main" val="23981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openxmlformats.org/officeDocument/2006/relationships/hyperlink" Target="https://www.fmsyproject.net/" TargetMode="External"/><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hyperlink" Target="https://www.eventbrite.com/e/optimizing-sustainable-fisheries-yields-tickets-43258957707" TargetMode="External"/><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03" y="404732"/>
            <a:ext cx="6853495" cy="2387600"/>
          </a:xfrm>
        </p:spPr>
        <p:txBody>
          <a:bodyPr>
            <a:normAutofit/>
          </a:bodyPr>
          <a:lstStyle/>
          <a:p>
            <a:r>
              <a:rPr lang="en-US" sz="3600" b="1" dirty="0"/>
              <a:t>A list of ecosystem </a:t>
            </a:r>
            <a:r>
              <a:rPr lang="en-US" sz="3600" b="1" dirty="0" err="1"/>
              <a:t>Fmsy</a:t>
            </a:r>
            <a:r>
              <a:rPr lang="en-US" sz="3600" b="1" dirty="0"/>
              <a:t> values suggested for use in management of </a:t>
            </a:r>
            <a:r>
              <a:rPr lang="en-US" sz="3600" b="1" dirty="0" smtClean="0"/>
              <a:t>53 </a:t>
            </a:r>
            <a:r>
              <a:rPr lang="en-US" sz="3600" b="1" dirty="0"/>
              <a:t>North Atlantic fish stocks</a:t>
            </a:r>
            <a:endParaRPr lang="da-DK" sz="3600" dirty="0"/>
          </a:p>
        </p:txBody>
      </p:sp>
      <p:sp>
        <p:nvSpPr>
          <p:cNvPr id="3" name="Subtitle 2"/>
          <p:cNvSpPr>
            <a:spLocks noGrp="1"/>
          </p:cNvSpPr>
          <p:nvPr>
            <p:ph type="subTitle" idx="1"/>
          </p:nvPr>
        </p:nvSpPr>
        <p:spPr>
          <a:xfrm>
            <a:off x="470703" y="3389297"/>
            <a:ext cx="6666697" cy="1062442"/>
          </a:xfrm>
        </p:spPr>
        <p:txBody>
          <a:bodyPr>
            <a:normAutofit/>
          </a:bodyPr>
          <a:lstStyle/>
          <a:p>
            <a:r>
              <a:rPr lang="da-DK" sz="1600" u="sng" dirty="0"/>
              <a:t>Henrik Sparholt</a:t>
            </a:r>
            <a:r>
              <a:rPr lang="da-DK" sz="1600" dirty="0"/>
              <a:t>, Bjarte Bogstad, Villy Christensen, Jeremy Collie, Rob van Gemert, Ray Hilborn, Jan Horbowy, Daniel Howell, Michael Melnychuk, Søren Anker Petersen, Claus Reedtz Sparrevohn, Gunnar Stefansson and Petur Steingrund.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08275"/>
            <a:ext cx="3086100" cy="2049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198" y="-1"/>
            <a:ext cx="4867802" cy="6858000"/>
          </a:xfrm>
          <a:prstGeom prst="rect">
            <a:avLst/>
          </a:prstGeom>
        </p:spPr>
      </p:pic>
      <p:sp>
        <p:nvSpPr>
          <p:cNvPr id="4" name="TextBox 3"/>
          <p:cNvSpPr txBox="1"/>
          <p:nvPr/>
        </p:nvSpPr>
        <p:spPr>
          <a:xfrm>
            <a:off x="711200" y="685800"/>
            <a:ext cx="1054100" cy="369332"/>
          </a:xfrm>
          <a:prstGeom prst="rect">
            <a:avLst/>
          </a:prstGeom>
          <a:noFill/>
        </p:spPr>
        <p:txBody>
          <a:bodyPr wrap="square" rtlCol="0">
            <a:spAutoFit/>
          </a:bodyPr>
          <a:lstStyle/>
          <a:p>
            <a:r>
              <a:rPr lang="da-DK" dirty="0" smtClean="0"/>
              <a:t>Q:137</a:t>
            </a:r>
            <a:endParaRPr lang="da-DK" dirty="0"/>
          </a:p>
        </p:txBody>
      </p:sp>
    </p:spTree>
    <p:extLst>
      <p:ext uri="{BB962C8B-B14F-4D97-AF65-F5344CB8AC3E}">
        <p14:creationId xmlns:p14="http://schemas.microsoft.com/office/powerpoint/2010/main" val="295021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5700" y="365125"/>
            <a:ext cx="9359900" cy="1325563"/>
          </a:xfrm>
        </p:spPr>
        <p:txBody>
          <a:bodyPr/>
          <a:lstStyle/>
          <a:p>
            <a:r>
              <a:rPr lang="da-DK" dirty="0" smtClean="0"/>
              <a:t>Example – growth </a:t>
            </a:r>
            <a:endParaRPr lang="da-DK" dirty="0"/>
          </a:p>
        </p:txBody>
      </p:sp>
      <p:pic>
        <p:nvPicPr>
          <p:cNvPr id="7" name="Picture 6"/>
          <p:cNvPicPr>
            <a:picLocks noChangeAspect="1"/>
          </p:cNvPicPr>
          <p:nvPr/>
        </p:nvPicPr>
        <p:blipFill>
          <a:blip r:embed="rId2"/>
          <a:stretch>
            <a:fillRect/>
          </a:stretch>
        </p:blipFill>
        <p:spPr>
          <a:xfrm>
            <a:off x="3794560" y="1523834"/>
            <a:ext cx="6098740" cy="5048625"/>
          </a:xfrm>
          <a:prstGeom prst="rect">
            <a:avLst/>
          </a:prstGeom>
        </p:spPr>
      </p:pic>
    </p:spTree>
    <p:extLst>
      <p:ext uri="{BB962C8B-B14F-4D97-AF65-F5344CB8AC3E}">
        <p14:creationId xmlns:p14="http://schemas.microsoft.com/office/powerpoint/2010/main" val="599159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8" y="200233"/>
            <a:ext cx="10515600" cy="1325563"/>
          </a:xfrm>
        </p:spPr>
        <p:txBody>
          <a:bodyPr/>
          <a:lstStyle/>
          <a:p>
            <a:r>
              <a:rPr lang="da-DK" dirty="0" smtClean="0"/>
              <a:t>Four compensatory mechanisms – </a:t>
            </a:r>
            <a:endParaRPr lang="da-DK" dirty="0"/>
          </a:p>
        </p:txBody>
      </p:sp>
      <p:sp>
        <p:nvSpPr>
          <p:cNvPr id="3" name="Content Placeholder 2"/>
          <p:cNvSpPr>
            <a:spLocks noGrp="1"/>
          </p:cNvSpPr>
          <p:nvPr>
            <p:ph idx="1"/>
          </p:nvPr>
        </p:nvSpPr>
        <p:spPr>
          <a:xfrm>
            <a:off x="673308" y="2949887"/>
            <a:ext cx="6879771" cy="2686414"/>
          </a:xfrm>
        </p:spPr>
        <p:txBody>
          <a:bodyPr/>
          <a:lstStyle/>
          <a:p>
            <a:r>
              <a:rPr lang="da-DK" dirty="0" smtClean="0"/>
              <a:t>Density dependent </a:t>
            </a:r>
            <a:r>
              <a:rPr lang="da-DK" u="sng" dirty="0" smtClean="0"/>
              <a:t>recruitment</a:t>
            </a:r>
          </a:p>
          <a:p>
            <a:r>
              <a:rPr lang="da-DK" dirty="0" smtClean="0"/>
              <a:t>Density dependent individual fish </a:t>
            </a:r>
            <a:r>
              <a:rPr lang="da-DK" u="sng" dirty="0" smtClean="0"/>
              <a:t>growth</a:t>
            </a:r>
            <a:endParaRPr lang="da-DK" u="sng" dirty="0" smtClean="0">
              <a:solidFill>
                <a:srgbClr val="00B050"/>
              </a:solidFill>
            </a:endParaRPr>
          </a:p>
          <a:p>
            <a:r>
              <a:rPr lang="da-DK" dirty="0" smtClean="0"/>
              <a:t>Density dependent </a:t>
            </a:r>
            <a:r>
              <a:rPr lang="da-DK" u="sng" dirty="0" smtClean="0"/>
              <a:t>mortality</a:t>
            </a:r>
            <a:r>
              <a:rPr lang="da-DK" dirty="0" smtClean="0"/>
              <a:t>	</a:t>
            </a:r>
            <a:endParaRPr lang="da-DK" dirty="0" smtClean="0">
              <a:solidFill>
                <a:srgbClr val="00B050"/>
              </a:solidFill>
            </a:endParaRPr>
          </a:p>
          <a:p>
            <a:r>
              <a:rPr lang="da-DK" dirty="0" smtClean="0"/>
              <a:t>Density dependent </a:t>
            </a:r>
            <a:r>
              <a:rPr lang="da-DK" u="sng" dirty="0" smtClean="0"/>
              <a:t>maturity</a:t>
            </a:r>
            <a:r>
              <a:rPr lang="da-DK" dirty="0" smtClean="0"/>
              <a:t>			</a:t>
            </a:r>
            <a:endParaRPr lang="da-DK" dirty="0"/>
          </a:p>
        </p:txBody>
      </p:sp>
      <p:sp>
        <p:nvSpPr>
          <p:cNvPr id="4" name="TextBox 3"/>
          <p:cNvSpPr txBox="1"/>
          <p:nvPr/>
        </p:nvSpPr>
        <p:spPr>
          <a:xfrm>
            <a:off x="8015812" y="2949887"/>
            <a:ext cx="3831771" cy="2477601"/>
          </a:xfrm>
          <a:prstGeom prst="rect">
            <a:avLst/>
          </a:prstGeom>
          <a:noFill/>
        </p:spPr>
        <p:txBody>
          <a:bodyPr wrap="square" rtlCol="0">
            <a:spAutoFit/>
          </a:bodyPr>
          <a:lstStyle/>
          <a:p>
            <a:pPr>
              <a:spcBef>
                <a:spcPts val="1000"/>
              </a:spcBef>
            </a:pPr>
            <a:r>
              <a:rPr lang="da-DK" sz="2800" dirty="0" smtClean="0">
                <a:solidFill>
                  <a:srgbClr val="00B050"/>
                </a:solidFill>
              </a:rPr>
              <a:t>√</a:t>
            </a:r>
            <a:r>
              <a:rPr lang="da-DK" sz="2800" dirty="0">
                <a:solidFill>
                  <a:srgbClr val="00B050"/>
                </a:solidFill>
              </a:rPr>
              <a:t> </a:t>
            </a:r>
            <a:endParaRPr lang="da-DK" sz="2800" dirty="0" smtClean="0">
              <a:solidFill>
                <a:srgbClr val="00B050"/>
              </a:solidFill>
            </a:endParaRP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a:t>
            </a:r>
            <a:endParaRPr lang="da-DK" dirty="0" smtClean="0">
              <a:solidFill>
                <a:srgbClr val="00B050"/>
              </a:solidFill>
            </a:endParaRPr>
          </a:p>
          <a:p>
            <a:endParaRPr lang="da-DK" dirty="0"/>
          </a:p>
        </p:txBody>
      </p:sp>
      <p:sp>
        <p:nvSpPr>
          <p:cNvPr id="7" name="7-Point Star 6"/>
          <p:cNvSpPr/>
          <p:nvPr/>
        </p:nvSpPr>
        <p:spPr>
          <a:xfrm>
            <a:off x="5834743" y="1132114"/>
            <a:ext cx="6172200" cy="1817773"/>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smtClean="0"/>
              <a:t>Taken into account in current management?</a:t>
            </a:r>
            <a:endParaRPr lang="da-DK" sz="2800" dirty="0"/>
          </a:p>
        </p:txBody>
      </p:sp>
      <p:sp>
        <p:nvSpPr>
          <p:cNvPr id="5" name="TextBox 4"/>
          <p:cNvSpPr txBox="1"/>
          <p:nvPr/>
        </p:nvSpPr>
        <p:spPr>
          <a:xfrm>
            <a:off x="1295400" y="5636301"/>
            <a:ext cx="10450286" cy="954107"/>
          </a:xfrm>
          <a:prstGeom prst="rect">
            <a:avLst/>
          </a:prstGeom>
          <a:noFill/>
          <a:ln w="19050">
            <a:solidFill>
              <a:schemeClr val="accent1"/>
            </a:solidFill>
          </a:ln>
        </p:spPr>
        <p:txBody>
          <a:bodyPr wrap="square" rtlCol="0">
            <a:spAutoFit/>
          </a:bodyPr>
          <a:lstStyle/>
          <a:p>
            <a:r>
              <a:rPr lang="da-DK" sz="2800" dirty="0" smtClean="0"/>
              <a:t>It is a mathematical fact that missing any of these in Fmsy calculations will give a </a:t>
            </a:r>
            <a:r>
              <a:rPr lang="da-DK" sz="2800" u="sng" dirty="0" smtClean="0"/>
              <a:t>downward bias</a:t>
            </a:r>
            <a:r>
              <a:rPr lang="da-DK" sz="2800" dirty="0" smtClean="0"/>
              <a:t>! </a:t>
            </a:r>
            <a:endParaRPr lang="da-DK" sz="2800" dirty="0"/>
          </a:p>
        </p:txBody>
      </p:sp>
    </p:spTree>
    <p:extLst>
      <p:ext uri="{BB962C8B-B14F-4D97-AF65-F5344CB8AC3E}">
        <p14:creationId xmlns:p14="http://schemas.microsoft.com/office/powerpoint/2010/main" val="35582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of course, scientific advice should be unbiased</a:t>
            </a:r>
            <a:endParaRPr lang="da-DK" dirty="0"/>
          </a:p>
        </p:txBody>
      </p:sp>
      <p:sp>
        <p:nvSpPr>
          <p:cNvPr id="3" name="Content Placeholder 2"/>
          <p:cNvSpPr>
            <a:spLocks noGrp="1"/>
          </p:cNvSpPr>
          <p:nvPr>
            <p:ph idx="1"/>
          </p:nvPr>
        </p:nvSpPr>
        <p:spPr/>
        <p:txBody>
          <a:bodyPr>
            <a:normAutofit/>
          </a:bodyPr>
          <a:lstStyle/>
          <a:p>
            <a:pPr marL="0" indent="0">
              <a:buNone/>
            </a:pPr>
            <a:r>
              <a:rPr lang="da-DK" dirty="0" smtClean="0"/>
              <a:t>ICES </a:t>
            </a:r>
            <a:r>
              <a:rPr lang="da-DK" dirty="0"/>
              <a:t>Strategic Plan </a:t>
            </a:r>
            <a:r>
              <a:rPr lang="da-DK" dirty="0" smtClean="0"/>
              <a:t>2014–2018:</a:t>
            </a:r>
            <a:endParaRPr lang="en-US" dirty="0"/>
          </a:p>
          <a:p>
            <a:pPr marL="0" indent="0">
              <a:buNone/>
            </a:pPr>
            <a:r>
              <a:rPr lang="en-US" dirty="0"/>
              <a:t>” </a:t>
            </a:r>
            <a:r>
              <a:rPr lang="en-US" dirty="0" smtClean="0"/>
              <a:t>…commitment </a:t>
            </a:r>
            <a:r>
              <a:rPr lang="en-US" dirty="0"/>
              <a:t>to maintain ICES as a strong and independent </a:t>
            </a:r>
            <a:r>
              <a:rPr lang="en-US" dirty="0" smtClean="0"/>
              <a:t>scientific organization </a:t>
            </a:r>
            <a:r>
              <a:rPr lang="en-US" dirty="0"/>
              <a:t>in order to improve its capacity to give unbiased, sound, reliable, </a:t>
            </a:r>
            <a:r>
              <a:rPr lang="en-US" dirty="0" smtClean="0"/>
              <a:t>and credible scientific </a:t>
            </a:r>
            <a:r>
              <a:rPr lang="en-US" dirty="0"/>
              <a:t>advice on human activities </a:t>
            </a:r>
            <a:r>
              <a:rPr lang="en-US" dirty="0" smtClean="0"/>
              <a:t>affecting</a:t>
            </a:r>
            <a:r>
              <a:rPr lang="en-US" dirty="0"/>
              <a:t>, </a:t>
            </a:r>
            <a:r>
              <a:rPr lang="en-US" dirty="0" smtClean="0"/>
              <a:t>and affected </a:t>
            </a:r>
            <a:r>
              <a:rPr lang="en-US" dirty="0"/>
              <a:t>by, </a:t>
            </a:r>
            <a:r>
              <a:rPr lang="en-US" dirty="0" smtClean="0"/>
              <a:t>marine ecosystems;”</a:t>
            </a:r>
            <a:endParaRPr lang="da-DK" dirty="0"/>
          </a:p>
        </p:txBody>
      </p:sp>
      <p:sp>
        <p:nvSpPr>
          <p:cNvPr id="4" name="Oval 3"/>
          <p:cNvSpPr/>
          <p:nvPr/>
        </p:nvSpPr>
        <p:spPr>
          <a:xfrm>
            <a:off x="8270396" y="2578308"/>
            <a:ext cx="1585731" cy="779489"/>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082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7" name="Picture 6"/>
          <p:cNvPicPr>
            <a:picLocks noChangeAspect="1"/>
          </p:cNvPicPr>
          <p:nvPr/>
        </p:nvPicPr>
        <p:blipFill>
          <a:blip r:embed="rId3"/>
          <a:stretch>
            <a:fillRect/>
          </a:stretch>
        </p:blipFill>
        <p:spPr>
          <a:xfrm>
            <a:off x="4014951" y="487274"/>
            <a:ext cx="7240877" cy="6547231"/>
          </a:xfrm>
          <a:prstGeom prst="rect">
            <a:avLst/>
          </a:prstGeom>
        </p:spPr>
      </p:pic>
    </p:spTree>
    <p:extLst>
      <p:ext uri="{BB962C8B-B14F-4D97-AF65-F5344CB8AC3E}">
        <p14:creationId xmlns:p14="http://schemas.microsoft.com/office/powerpoint/2010/main" val="368919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3809801" y="1215342"/>
            <a:ext cx="7943917" cy="4618063"/>
          </a:xfrm>
          <a:prstGeom prst="rect">
            <a:avLst/>
          </a:prstGeom>
        </p:spPr>
      </p:pic>
    </p:spTree>
    <p:extLst>
      <p:ext uri="{BB962C8B-B14F-4D97-AF65-F5344CB8AC3E}">
        <p14:creationId xmlns:p14="http://schemas.microsoft.com/office/powerpoint/2010/main" val="2644264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4131732" y="735306"/>
            <a:ext cx="7635168" cy="4438578"/>
          </a:xfrm>
          <a:prstGeom prst="rect">
            <a:avLst/>
          </a:prstGeom>
        </p:spPr>
      </p:pic>
    </p:spTree>
    <p:extLst>
      <p:ext uri="{BB962C8B-B14F-4D97-AF65-F5344CB8AC3E}">
        <p14:creationId xmlns:p14="http://schemas.microsoft.com/office/powerpoint/2010/main" val="259504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Northeast Arctic cod</a:t>
            </a:r>
            <a:endParaRPr lang="da-DK" dirty="0"/>
          </a:p>
        </p:txBody>
      </p:sp>
      <p:pic>
        <p:nvPicPr>
          <p:cNvPr id="3" name="Picture 2"/>
          <p:cNvPicPr>
            <a:picLocks noChangeAspect="1"/>
          </p:cNvPicPr>
          <p:nvPr/>
        </p:nvPicPr>
        <p:blipFill>
          <a:blip r:embed="rId4"/>
          <a:stretch>
            <a:fillRect/>
          </a:stretch>
        </p:blipFill>
        <p:spPr>
          <a:xfrm>
            <a:off x="3614712" y="440243"/>
            <a:ext cx="7650188" cy="6353228"/>
          </a:xfrm>
          <a:prstGeom prst="rect">
            <a:avLst/>
          </a:prstGeom>
        </p:spPr>
      </p:pic>
      <p:sp>
        <p:nvSpPr>
          <p:cNvPr id="4" name="Oval 3"/>
          <p:cNvSpPr/>
          <p:nvPr/>
        </p:nvSpPr>
        <p:spPr>
          <a:xfrm>
            <a:off x="-176316" y="4249057"/>
            <a:ext cx="2931090" cy="8027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11994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830997"/>
          </a:xfrm>
          <a:prstGeom prst="rect">
            <a:avLst/>
          </a:prstGeom>
          <a:noFill/>
        </p:spPr>
        <p:txBody>
          <a:bodyPr wrap="square" rtlCol="0">
            <a:spAutoFit/>
          </a:bodyPr>
          <a:lstStyle/>
          <a:p>
            <a:r>
              <a:rPr lang="da-DK" sz="2400" u="sng" dirty="0" smtClean="0"/>
              <a:t>Example:</a:t>
            </a:r>
          </a:p>
          <a:p>
            <a:pPr lvl="1"/>
            <a:endParaRPr lang="da-DK" sz="2400" dirty="0" smtClean="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Cod Iceland</a:t>
            </a:r>
            <a:endParaRPr lang="da-DK" dirty="0"/>
          </a:p>
        </p:txBody>
      </p:sp>
      <p:graphicFrame>
        <p:nvGraphicFramePr>
          <p:cNvPr id="4" name="Table 3"/>
          <p:cNvGraphicFramePr>
            <a:graphicFrameLocks noGrp="1"/>
          </p:cNvGraphicFramePr>
          <p:nvPr>
            <p:extLst>
              <p:ext uri="{D42A27DB-BD31-4B8C-83A1-F6EECF244321}">
                <p14:modId xmlns:p14="http://schemas.microsoft.com/office/powerpoint/2010/main" val="1151552614"/>
              </p:ext>
            </p:extLst>
          </p:nvPr>
        </p:nvGraphicFramePr>
        <p:xfrm>
          <a:off x="3159690" y="1520398"/>
          <a:ext cx="8521701" cy="3303536"/>
        </p:xfrm>
        <a:graphic>
          <a:graphicData uri="http://schemas.openxmlformats.org/drawingml/2006/table">
            <a:tbl>
              <a:tblPr firstRow="1" firstCol="1" bandRow="1">
                <a:tableStyleId>{5C22544A-7EE6-4342-B048-85BDC9FD1C3A}</a:tableStyleId>
              </a:tblPr>
              <a:tblGrid>
                <a:gridCol w="3133330"/>
                <a:gridCol w="499350"/>
                <a:gridCol w="1066322"/>
                <a:gridCol w="1067423"/>
                <a:gridCol w="1380294"/>
                <a:gridCol w="1374982"/>
              </a:tblGrid>
              <a:tr h="1738005">
                <a:tc>
                  <a:txBody>
                    <a:bodyPr/>
                    <a:lstStyle/>
                    <a:p>
                      <a:pPr>
                        <a:lnSpc>
                          <a:spcPct val="107000"/>
                        </a:lnSpc>
                        <a:spcAft>
                          <a:spcPts val="0"/>
                        </a:spcAft>
                      </a:pPr>
                      <a:r>
                        <a:rPr lang="da-DK" sz="1600" dirty="0">
                          <a:effectLst/>
                        </a:rPr>
                        <a:t>Model </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F</a:t>
                      </a:r>
                    </a:p>
                    <a:p>
                      <a:pPr algn="ctr">
                        <a:lnSpc>
                          <a:spcPct val="107000"/>
                        </a:lnSpc>
                        <a:spcAft>
                          <a:spcPts val="0"/>
                        </a:spcAft>
                      </a:pPr>
                      <a:r>
                        <a:rPr lang="da-DK" sz="1600">
                          <a:effectLst/>
                        </a:rPr>
                        <a:t>msy</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Variability in TAC by year according to Key-run</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Catch according to Key-run</a:t>
                      </a:r>
                      <a:endParaRPr lang="da-DK" sz="1600">
                        <a:effectLst/>
                      </a:endParaRPr>
                    </a:p>
                    <a:p>
                      <a:pPr algn="ctr">
                        <a:lnSpc>
                          <a:spcPct val="107000"/>
                        </a:lnSpc>
                        <a:spcAft>
                          <a:spcPts val="0"/>
                        </a:spcAft>
                      </a:pPr>
                      <a:r>
                        <a:rPr lang="en-US" sz="1600">
                          <a:effectLst/>
                        </a:rPr>
                        <a:t>‘000 t</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SSB according to Key-run</a:t>
                      </a:r>
                      <a:endParaRPr lang="da-DK" sz="1600">
                        <a:effectLst/>
                      </a:endParaRPr>
                    </a:p>
                    <a:p>
                      <a:pPr algn="ctr">
                        <a:lnSpc>
                          <a:spcPct val="107000"/>
                        </a:lnSpc>
                        <a:spcAft>
                          <a:spcPts val="0"/>
                        </a:spcAft>
                      </a:pPr>
                      <a:r>
                        <a:rPr lang="en-US" sz="1600">
                          <a:effectLst/>
                        </a:rPr>
                        <a:t>‘000t</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TSB according to Key-run</a:t>
                      </a:r>
                      <a:endParaRPr lang="da-DK" sz="1600">
                        <a:effectLst/>
                      </a:endParaRPr>
                    </a:p>
                    <a:p>
                      <a:pPr algn="ctr">
                        <a:lnSpc>
                          <a:spcPct val="107000"/>
                        </a:lnSpc>
                        <a:spcAft>
                          <a:spcPts val="0"/>
                        </a:spcAft>
                      </a:pPr>
                      <a:r>
                        <a:rPr lang="en-US" sz="1600">
                          <a:effectLst/>
                        </a:rPr>
                        <a:t>‘000t</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739">
                <a:tc>
                  <a:txBody>
                    <a:bodyPr/>
                    <a:lstStyle/>
                    <a:p>
                      <a:pPr>
                        <a:lnSpc>
                          <a:spcPct val="107000"/>
                        </a:lnSpc>
                        <a:spcAft>
                          <a:spcPts val="0"/>
                        </a:spcAft>
                      </a:pPr>
                      <a:r>
                        <a:rPr lang="da-DK" sz="1600">
                          <a:effectLst/>
                        </a:rPr>
                        <a:t>Key-run </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0.70</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55%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330</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345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1170</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739">
                <a:tc>
                  <a:txBody>
                    <a:bodyPr/>
                    <a:lstStyle/>
                    <a:p>
                      <a:pPr>
                        <a:lnSpc>
                          <a:spcPct val="107000"/>
                        </a:lnSpc>
                        <a:spcAft>
                          <a:spcPts val="0"/>
                        </a:spcAft>
                      </a:pPr>
                      <a:r>
                        <a:rPr lang="en-US" sz="1600">
                          <a:effectLst/>
                        </a:rPr>
                        <a:t>Key-run without DD growth</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0.65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38%</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330</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367</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1193</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739">
                <a:tc>
                  <a:txBody>
                    <a:bodyPr/>
                    <a:lstStyle/>
                    <a:p>
                      <a:pPr>
                        <a:lnSpc>
                          <a:spcPct val="107000"/>
                        </a:lnSpc>
                        <a:spcAft>
                          <a:spcPts val="0"/>
                        </a:spcAft>
                      </a:pPr>
                      <a:r>
                        <a:rPr lang="da-DK" sz="1600">
                          <a:effectLst/>
                        </a:rPr>
                        <a:t>Key-run without cannibalism</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0.55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24%</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323</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429</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a-DK" sz="1600">
                          <a:effectLst/>
                        </a:rPr>
                        <a:t>1263</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8961">
                <a:tc>
                  <a:txBody>
                    <a:bodyPr/>
                    <a:lstStyle/>
                    <a:p>
                      <a:pPr>
                        <a:lnSpc>
                          <a:spcPct val="107000"/>
                        </a:lnSpc>
                        <a:spcAft>
                          <a:spcPts val="0"/>
                        </a:spcAft>
                      </a:pPr>
                      <a:r>
                        <a:rPr lang="en-US" sz="1600">
                          <a:effectLst/>
                        </a:rPr>
                        <a:t>Key-run without cannibalism and DD growth</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0.40</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15%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305</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568</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1398</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8739">
                <a:tc>
                  <a:txBody>
                    <a:bodyPr/>
                    <a:lstStyle/>
                    <a:p>
                      <a:pPr>
                        <a:lnSpc>
                          <a:spcPct val="107000"/>
                        </a:lnSpc>
                        <a:spcAft>
                          <a:spcPts val="0"/>
                        </a:spcAft>
                      </a:pPr>
                      <a:r>
                        <a:rPr lang="en-US" sz="1600">
                          <a:effectLst/>
                        </a:rPr>
                        <a:t>F current = 0.26 </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13%</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268</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803</a:t>
                      </a:r>
                      <a:endParaRPr lang="da-D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1620</a:t>
                      </a:r>
                      <a:endParaRPr lang="da-D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Oval 7"/>
          <p:cNvSpPr/>
          <p:nvPr/>
        </p:nvSpPr>
        <p:spPr>
          <a:xfrm>
            <a:off x="-176316" y="4249057"/>
            <a:ext cx="2931090" cy="8027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5814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571" y="482600"/>
            <a:ext cx="1602922" cy="830997"/>
          </a:xfrm>
          <a:prstGeom prst="rect">
            <a:avLst/>
          </a:prstGeom>
          <a:noFill/>
        </p:spPr>
        <p:txBody>
          <a:bodyPr wrap="square" rtlCol="0">
            <a:spAutoFit/>
          </a:bodyPr>
          <a:lstStyle/>
          <a:p>
            <a:r>
              <a:rPr lang="da-DK" sz="2400" u="sng" dirty="0" smtClean="0"/>
              <a:t>Example:</a:t>
            </a:r>
          </a:p>
          <a:p>
            <a:pPr lvl="1"/>
            <a:endParaRPr lang="da-DK" sz="2400" dirty="0"/>
          </a:p>
        </p:txBody>
      </p:sp>
      <p:sp>
        <p:nvSpPr>
          <p:cNvPr id="2" name="TextBox 1"/>
          <p:cNvSpPr txBox="1"/>
          <p:nvPr/>
        </p:nvSpPr>
        <p:spPr>
          <a:xfrm>
            <a:off x="217743" y="4769757"/>
            <a:ext cx="2231571" cy="369332"/>
          </a:xfrm>
          <a:prstGeom prst="rect">
            <a:avLst/>
          </a:prstGeom>
          <a:noFill/>
        </p:spPr>
        <p:txBody>
          <a:bodyPr wrap="square" rtlCol="0">
            <a:spAutoFit/>
          </a:bodyPr>
          <a:lstStyle/>
          <a:p>
            <a:r>
              <a:rPr lang="da-DK" dirty="0" smtClean="0"/>
              <a:t>Mackerel</a:t>
            </a:r>
            <a:endParaRPr lang="da-DK" dirty="0"/>
          </a:p>
        </p:txBody>
      </p:sp>
      <p:pic>
        <p:nvPicPr>
          <p:cNvPr id="3" name="Picture 2"/>
          <p:cNvPicPr>
            <a:picLocks noChangeAspect="1"/>
          </p:cNvPicPr>
          <p:nvPr/>
        </p:nvPicPr>
        <p:blipFill>
          <a:blip r:embed="rId2"/>
          <a:stretch>
            <a:fillRect/>
          </a:stretch>
        </p:blipFill>
        <p:spPr>
          <a:xfrm>
            <a:off x="1952493" y="288506"/>
            <a:ext cx="12188659" cy="6862214"/>
          </a:xfrm>
          <a:prstGeom prst="rect">
            <a:avLst/>
          </a:prstGeom>
        </p:spPr>
      </p:pic>
      <p:pic>
        <p:nvPicPr>
          <p:cNvPr id="4" name="Picture 3"/>
          <p:cNvPicPr>
            <a:picLocks noChangeAspect="1"/>
          </p:cNvPicPr>
          <p:nvPr/>
        </p:nvPicPr>
        <p:blipFill>
          <a:blip r:embed="rId3"/>
          <a:stretch>
            <a:fillRect/>
          </a:stretch>
        </p:blipFill>
        <p:spPr>
          <a:xfrm>
            <a:off x="228600" y="5527675"/>
            <a:ext cx="2396069" cy="898526"/>
          </a:xfrm>
          <a:prstGeom prst="rect">
            <a:avLst/>
          </a:prstGeom>
        </p:spPr>
      </p:pic>
      <p:sp>
        <p:nvSpPr>
          <p:cNvPr id="11" name="Up Arrow 10"/>
          <p:cNvSpPr/>
          <p:nvPr/>
        </p:nvSpPr>
        <p:spPr>
          <a:xfrm>
            <a:off x="7764781" y="2578100"/>
            <a:ext cx="160019" cy="2057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Up Arrow 11"/>
          <p:cNvSpPr/>
          <p:nvPr/>
        </p:nvSpPr>
        <p:spPr>
          <a:xfrm>
            <a:off x="9047481" y="1313597"/>
            <a:ext cx="160019" cy="2057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xtBox 12"/>
          <p:cNvSpPr txBox="1"/>
          <p:nvPr/>
        </p:nvSpPr>
        <p:spPr>
          <a:xfrm>
            <a:off x="508000" y="1206500"/>
            <a:ext cx="2628900" cy="369332"/>
          </a:xfrm>
          <a:prstGeom prst="rect">
            <a:avLst/>
          </a:prstGeom>
          <a:noFill/>
        </p:spPr>
        <p:txBody>
          <a:bodyPr wrap="square" rtlCol="0">
            <a:spAutoFit/>
          </a:bodyPr>
          <a:lstStyle/>
          <a:p>
            <a:r>
              <a:rPr lang="da-DK" dirty="0" smtClean="0"/>
              <a:t>From ICES WGWIDE 2017</a:t>
            </a:r>
            <a:endParaRPr lang="da-DK" dirty="0"/>
          </a:p>
        </p:txBody>
      </p:sp>
    </p:spTree>
    <p:extLst>
      <p:ext uri="{BB962C8B-B14F-4D97-AF65-F5344CB8AC3E}">
        <p14:creationId xmlns:p14="http://schemas.microsoft.com/office/powerpoint/2010/main" val="1785286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95962" y="711200"/>
            <a:ext cx="8149938" cy="5410817"/>
          </a:xfrm>
          <a:prstGeom prst="rect">
            <a:avLst/>
          </a:prstGeom>
        </p:spPr>
      </p:pic>
      <p:sp>
        <p:nvSpPr>
          <p:cNvPr id="3" name="TextBox 2"/>
          <p:cNvSpPr txBox="1"/>
          <p:nvPr/>
        </p:nvSpPr>
        <p:spPr>
          <a:xfrm>
            <a:off x="508000" y="1206500"/>
            <a:ext cx="2628900" cy="646331"/>
          </a:xfrm>
          <a:prstGeom prst="rect">
            <a:avLst/>
          </a:prstGeom>
          <a:noFill/>
        </p:spPr>
        <p:txBody>
          <a:bodyPr wrap="square" rtlCol="0">
            <a:spAutoFit/>
          </a:bodyPr>
          <a:lstStyle/>
          <a:p>
            <a:r>
              <a:rPr lang="da-DK" dirty="0" smtClean="0"/>
              <a:t>From ICES </a:t>
            </a:r>
            <a:r>
              <a:rPr lang="da-DK" dirty="0"/>
              <a:t>WKMACMSE_2017 </a:t>
            </a:r>
          </a:p>
        </p:txBody>
      </p:sp>
      <p:pic>
        <p:nvPicPr>
          <p:cNvPr id="4" name="Picture 3"/>
          <p:cNvPicPr>
            <a:picLocks noChangeAspect="1"/>
          </p:cNvPicPr>
          <p:nvPr/>
        </p:nvPicPr>
        <p:blipFill>
          <a:blip r:embed="rId3"/>
          <a:stretch>
            <a:fillRect/>
          </a:stretch>
        </p:blipFill>
        <p:spPr>
          <a:xfrm>
            <a:off x="219813" y="5571705"/>
            <a:ext cx="2395936" cy="896190"/>
          </a:xfrm>
          <a:prstGeom prst="rect">
            <a:avLst/>
          </a:prstGeom>
        </p:spPr>
      </p:pic>
      <p:sp>
        <p:nvSpPr>
          <p:cNvPr id="5" name="TextBox 4"/>
          <p:cNvSpPr txBox="1"/>
          <p:nvPr/>
        </p:nvSpPr>
        <p:spPr>
          <a:xfrm>
            <a:off x="3822700" y="1740310"/>
            <a:ext cx="461665" cy="2727014"/>
          </a:xfrm>
          <a:prstGeom prst="rect">
            <a:avLst/>
          </a:prstGeom>
          <a:solidFill>
            <a:schemeClr val="bg1"/>
          </a:solidFill>
        </p:spPr>
        <p:txBody>
          <a:bodyPr vert="vert270" wrap="square" rtlCol="0">
            <a:spAutoFit/>
          </a:bodyPr>
          <a:lstStyle/>
          <a:p>
            <a:r>
              <a:rPr lang="da-DK" dirty="0" smtClean="0"/>
              <a:t>Weight at age 6 in grams</a:t>
            </a:r>
            <a:endParaRPr lang="da-DK" dirty="0"/>
          </a:p>
        </p:txBody>
      </p:sp>
    </p:spTree>
    <p:extLst>
      <p:ext uri="{BB962C8B-B14F-4D97-AF65-F5344CB8AC3E}">
        <p14:creationId xmlns:p14="http://schemas.microsoft.com/office/powerpoint/2010/main" val="147620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Background</a:t>
            </a:r>
            <a:endParaRPr lang="da-DK" dirty="0"/>
          </a:p>
        </p:txBody>
      </p:sp>
      <p:sp>
        <p:nvSpPr>
          <p:cNvPr id="3" name="Content Placeholder 2"/>
          <p:cNvSpPr>
            <a:spLocks noGrp="1"/>
          </p:cNvSpPr>
          <p:nvPr>
            <p:ph idx="1"/>
          </p:nvPr>
        </p:nvSpPr>
        <p:spPr/>
        <p:txBody>
          <a:bodyPr/>
          <a:lstStyle/>
          <a:p>
            <a:r>
              <a:rPr lang="da-DK" dirty="0" smtClean="0"/>
              <a:t>Recent success of fisheries management</a:t>
            </a:r>
            <a:endParaRPr lang="da-DK" dirty="0"/>
          </a:p>
        </p:txBody>
      </p:sp>
      <p:pic>
        <p:nvPicPr>
          <p:cNvPr id="4" name="Picture 3"/>
          <p:cNvPicPr>
            <a:picLocks noChangeAspect="1"/>
          </p:cNvPicPr>
          <p:nvPr/>
        </p:nvPicPr>
        <p:blipFill>
          <a:blip r:embed="rId2"/>
          <a:stretch>
            <a:fillRect/>
          </a:stretch>
        </p:blipFill>
        <p:spPr>
          <a:xfrm>
            <a:off x="4413305" y="3003684"/>
            <a:ext cx="4584589" cy="2755631"/>
          </a:xfrm>
          <a:prstGeom prst="rect">
            <a:avLst/>
          </a:prstGeom>
        </p:spPr>
      </p:pic>
      <p:sp>
        <p:nvSpPr>
          <p:cNvPr id="5" name="TextBox 4"/>
          <p:cNvSpPr txBox="1"/>
          <p:nvPr/>
        </p:nvSpPr>
        <p:spPr>
          <a:xfrm>
            <a:off x="7912100" y="6176963"/>
            <a:ext cx="3784600" cy="276999"/>
          </a:xfrm>
          <a:prstGeom prst="rect">
            <a:avLst/>
          </a:prstGeom>
          <a:noFill/>
        </p:spPr>
        <p:txBody>
          <a:bodyPr wrap="square" rtlCol="0">
            <a:spAutoFit/>
          </a:bodyPr>
          <a:lstStyle/>
          <a:p>
            <a:r>
              <a:rPr lang="da-DK" sz="1200" dirty="0" smtClean="0"/>
              <a:t>ICES Stabdard Graph Database 2018</a:t>
            </a:r>
            <a:endParaRPr lang="da-DK" sz="1200" dirty="0"/>
          </a:p>
        </p:txBody>
      </p:sp>
      <p:sp>
        <p:nvSpPr>
          <p:cNvPr id="6" name="TextBox 5"/>
          <p:cNvSpPr txBox="1"/>
          <p:nvPr/>
        </p:nvSpPr>
        <p:spPr>
          <a:xfrm>
            <a:off x="1270000" y="3657600"/>
            <a:ext cx="2590800" cy="1754326"/>
          </a:xfrm>
          <a:prstGeom prst="rect">
            <a:avLst/>
          </a:prstGeom>
          <a:noFill/>
        </p:spPr>
        <p:txBody>
          <a:bodyPr wrap="square" rtlCol="0">
            <a:spAutoFit/>
          </a:bodyPr>
          <a:lstStyle/>
          <a:p>
            <a:r>
              <a:rPr lang="da-DK" dirty="0" smtClean="0"/>
              <a:t>Fishing pressure reduced </a:t>
            </a:r>
            <a:r>
              <a:rPr lang="da-DK" dirty="0" smtClean="0">
                <a:sym typeface="Wingdings" panose="05000000000000000000" pitchFamily="2" charset="2"/>
              </a:rPr>
              <a:t> stocks are building up  increased importance of stock interactions and ecosystem functioning a la density dependence</a:t>
            </a:r>
            <a:endParaRPr lang="da-DK" dirty="0"/>
          </a:p>
        </p:txBody>
      </p:sp>
    </p:spTree>
    <p:extLst>
      <p:ext uri="{BB962C8B-B14F-4D97-AF65-F5344CB8AC3E}">
        <p14:creationId xmlns:p14="http://schemas.microsoft.com/office/powerpoint/2010/main" val="38459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15668" y="6359564"/>
            <a:ext cx="10515600" cy="485775"/>
          </a:xfrm>
        </p:spPr>
        <p:txBody>
          <a:bodyPr>
            <a:normAutofit/>
          </a:bodyPr>
          <a:lstStyle/>
          <a:p>
            <a:r>
              <a:rPr lang="da-DK" altLang="da-DK" sz="1200" dirty="0" smtClean="0"/>
              <a:t>Calculations from the Fmsy project based on a more statistically correct growth mode </a:t>
            </a:r>
            <a:r>
              <a:rPr lang="da-DK" altLang="da-DK" sz="1200" dirty="0"/>
              <a:t>than </a:t>
            </a:r>
            <a:r>
              <a:rPr lang="da-DK" altLang="da-DK" sz="1200" dirty="0" smtClean="0"/>
              <a:t>ICES WKMACMSE_2017 </a:t>
            </a:r>
          </a:p>
        </p:txBody>
      </p:sp>
      <p:graphicFrame>
        <p:nvGraphicFramePr>
          <p:cNvPr id="195" name="Table 194"/>
          <p:cNvGraphicFramePr>
            <a:graphicFrameLocks noGrp="1"/>
          </p:cNvGraphicFramePr>
          <p:nvPr>
            <p:extLst>
              <p:ext uri="{D42A27DB-BD31-4B8C-83A1-F6EECF244321}">
                <p14:modId xmlns:p14="http://schemas.microsoft.com/office/powerpoint/2010/main" val="725430275"/>
              </p:ext>
            </p:extLst>
          </p:nvPr>
        </p:nvGraphicFramePr>
        <p:xfrm>
          <a:off x="1638302" y="2209799"/>
          <a:ext cx="8978898" cy="2458475"/>
        </p:xfrm>
        <a:graphic>
          <a:graphicData uri="http://schemas.openxmlformats.org/drawingml/2006/table">
            <a:tbl>
              <a:tblPr/>
              <a:tblGrid>
                <a:gridCol w="2832098"/>
                <a:gridCol w="787400"/>
                <a:gridCol w="1104900"/>
                <a:gridCol w="800100"/>
                <a:gridCol w="927100"/>
                <a:gridCol w="1384249"/>
                <a:gridCol w="1143051"/>
              </a:tblGrid>
              <a:tr h="1394951">
                <a:tc>
                  <a:txBody>
                    <a:bodyPr/>
                    <a:lstStyle/>
                    <a:p>
                      <a:pPr algn="just">
                        <a:lnSpc>
                          <a:spcPct val="115000"/>
                        </a:lnSpc>
                        <a:spcAft>
                          <a:spcPts val="600"/>
                        </a:spcAft>
                      </a:pPr>
                      <a:r>
                        <a:rPr lang="en-GB" sz="1500" dirty="0">
                          <a:latin typeface="Calibri"/>
                          <a:ea typeface="Times New Roman"/>
                        </a:rPr>
                        <a:t>Simulation scenarios</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500">
                          <a:latin typeface="Calibri"/>
                          <a:ea typeface="Times New Roman"/>
                        </a:rPr>
                        <a:t>Fmsy</a:t>
                      </a:r>
                      <a:endParaRPr lang="da-DK" sz="150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500" dirty="0" smtClean="0">
                          <a:latin typeface="Calibri"/>
                          <a:ea typeface="Times New Roman"/>
                        </a:rPr>
                        <a:t>SSB at </a:t>
                      </a:r>
                      <a:r>
                        <a:rPr lang="en-GB" sz="1500" dirty="0" err="1" smtClean="0">
                          <a:latin typeface="Calibri"/>
                          <a:ea typeface="Times New Roman"/>
                        </a:rPr>
                        <a:t>Fmsy</a:t>
                      </a:r>
                      <a:r>
                        <a:rPr lang="en-GB" sz="1500" dirty="0" smtClean="0">
                          <a:latin typeface="Calibri"/>
                          <a:ea typeface="Times New Roman"/>
                        </a:rPr>
                        <a:t> </a:t>
                      </a:r>
                      <a:endParaRPr lang="da-DK" sz="1500" dirty="0">
                        <a:latin typeface="Times New Roman"/>
                        <a:ea typeface="Times New Roman"/>
                      </a:endParaRPr>
                    </a:p>
                    <a:p>
                      <a:pPr algn="just">
                        <a:lnSpc>
                          <a:spcPct val="115000"/>
                        </a:lnSpc>
                        <a:spcAft>
                          <a:spcPts val="600"/>
                        </a:spcAft>
                      </a:pPr>
                      <a:r>
                        <a:rPr lang="en-GB" sz="1500" dirty="0" err="1">
                          <a:latin typeface="Calibri"/>
                          <a:ea typeface="Times New Roman"/>
                        </a:rPr>
                        <a:t>kt</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500" dirty="0">
                          <a:latin typeface="Calibri"/>
                          <a:ea typeface="Times New Roman"/>
                        </a:rPr>
                        <a:t>MSY</a:t>
                      </a:r>
                      <a:endParaRPr lang="da-DK" sz="1500" dirty="0">
                        <a:latin typeface="Times New Roman"/>
                        <a:ea typeface="Times New Roman"/>
                      </a:endParaRPr>
                    </a:p>
                    <a:p>
                      <a:pPr algn="just">
                        <a:lnSpc>
                          <a:spcPct val="115000"/>
                        </a:lnSpc>
                        <a:spcAft>
                          <a:spcPts val="600"/>
                        </a:spcAft>
                      </a:pPr>
                      <a:r>
                        <a:rPr lang="en-GB" sz="1500" dirty="0" err="1">
                          <a:latin typeface="Calibri"/>
                          <a:ea typeface="Times New Roman"/>
                        </a:rPr>
                        <a:t>kt</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ct val="115000"/>
                        </a:lnSpc>
                        <a:spcAft>
                          <a:spcPts val="600"/>
                        </a:spcAft>
                      </a:pPr>
                      <a:r>
                        <a:rPr lang="en-GB" sz="1500" kern="1200" dirty="0" smtClean="0">
                          <a:solidFill>
                            <a:schemeClr val="tx1"/>
                          </a:solidFill>
                          <a:latin typeface="Calibri"/>
                          <a:ea typeface="Times New Roman"/>
                          <a:cs typeface="+mn-cs"/>
                        </a:rPr>
                        <a:t>SSB with F=0</a:t>
                      </a:r>
                      <a:endParaRPr lang="da-DK" sz="1500" kern="1200" dirty="0">
                        <a:solidFill>
                          <a:schemeClr val="tx1"/>
                        </a:solidFill>
                        <a:latin typeface="Calibri"/>
                        <a:ea typeface="Times New Roman"/>
                        <a:cs typeface="+mn-cs"/>
                      </a:endParaRPr>
                    </a:p>
                    <a:p>
                      <a:pPr marL="0" algn="just" defTabSz="914400" rtl="0" eaLnBrk="1" latinLnBrk="0" hangingPunct="1">
                        <a:lnSpc>
                          <a:spcPct val="115000"/>
                        </a:lnSpc>
                        <a:spcAft>
                          <a:spcPts val="600"/>
                        </a:spcAft>
                      </a:pPr>
                      <a:r>
                        <a:rPr lang="en-GB" sz="1500" kern="1200" dirty="0" err="1">
                          <a:solidFill>
                            <a:schemeClr val="tx1"/>
                          </a:solidFill>
                          <a:latin typeface="Calibri"/>
                          <a:ea typeface="Times New Roman"/>
                          <a:cs typeface="+mn-cs"/>
                        </a:rPr>
                        <a:t>kt</a:t>
                      </a:r>
                      <a:endParaRPr lang="da-DK" sz="1500" kern="1200" dirty="0">
                        <a:solidFill>
                          <a:schemeClr val="tx1"/>
                        </a:solidFill>
                        <a:latin typeface="Calibri"/>
                        <a:ea typeface="Times New Roman"/>
                        <a:cs typeface="+mn-cs"/>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500">
                          <a:latin typeface="Calibri"/>
                          <a:ea typeface="Times New Roman"/>
                        </a:rPr>
                        <a:t>TAC variability from year to year</a:t>
                      </a:r>
                      <a:endParaRPr lang="da-DK" sz="150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en-GB" sz="1500" dirty="0">
                          <a:latin typeface="Calibri"/>
                          <a:ea typeface="Times New Roman"/>
                        </a:rPr>
                        <a:t>Risk to get below </a:t>
                      </a:r>
                      <a:r>
                        <a:rPr lang="en-GB" sz="1500" dirty="0" err="1">
                          <a:latin typeface="Calibri"/>
                          <a:ea typeface="Times New Roman"/>
                        </a:rPr>
                        <a:t>Blim</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50">
                <a:tc>
                  <a:txBody>
                    <a:bodyPr/>
                    <a:lstStyle/>
                    <a:p>
                      <a:pPr algn="just">
                        <a:lnSpc>
                          <a:spcPct val="115000"/>
                        </a:lnSpc>
                        <a:spcAft>
                          <a:spcPts val="600"/>
                        </a:spcAft>
                      </a:pPr>
                      <a:r>
                        <a:rPr lang="en-GB" sz="1500" dirty="0">
                          <a:latin typeface="Calibri"/>
                          <a:ea typeface="Times New Roman"/>
                        </a:rPr>
                        <a:t>No density dependence</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smtClean="0">
                          <a:latin typeface="Calibri"/>
                          <a:ea typeface="Times New Roman"/>
                        </a:rPr>
                        <a:t>0.30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smtClean="0">
                          <a:latin typeface="Calibri"/>
                          <a:ea typeface="Times New Roman"/>
                        </a:rPr>
                        <a:t>3300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a:latin typeface="Calibri"/>
                          <a:ea typeface="Times New Roman"/>
                        </a:rPr>
                        <a:t>730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a:latin typeface="Calibri"/>
                          <a:ea typeface="Times New Roman"/>
                        </a:rPr>
                        <a:t>8380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500">
                          <a:latin typeface="Calibri"/>
                          <a:ea typeface="Times New Roman"/>
                        </a:rPr>
                        <a:t>10%</a:t>
                      </a:r>
                      <a:endParaRPr lang="da-DK" sz="150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500" dirty="0">
                          <a:latin typeface="Calibri"/>
                          <a:ea typeface="Times New Roman"/>
                        </a:rPr>
                        <a:t>&lt;&lt;5%</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374">
                <a:tc>
                  <a:txBody>
                    <a:bodyPr/>
                    <a:lstStyle/>
                    <a:p>
                      <a:pPr algn="just">
                        <a:lnSpc>
                          <a:spcPct val="115000"/>
                        </a:lnSpc>
                        <a:spcAft>
                          <a:spcPts val="600"/>
                        </a:spcAft>
                      </a:pPr>
                      <a:r>
                        <a:rPr lang="en-GB" sz="1500">
                          <a:latin typeface="Calibri"/>
                          <a:ea typeface="Times New Roman"/>
                        </a:rPr>
                        <a:t>Density dependent growth</a:t>
                      </a:r>
                      <a:endParaRPr lang="da-DK" sz="150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smtClean="0">
                          <a:latin typeface="Calibri"/>
                          <a:ea typeface="Times New Roman"/>
                        </a:rPr>
                        <a:t>0.40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a:latin typeface="Calibri"/>
                          <a:ea typeface="Times New Roman"/>
                        </a:rPr>
                        <a:t>2900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a:latin typeface="Calibri"/>
                          <a:ea typeface="Times New Roman"/>
                        </a:rPr>
                        <a:t>790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1500" dirty="0">
                          <a:latin typeface="Calibri"/>
                          <a:ea typeface="Times New Roman"/>
                        </a:rPr>
                        <a:t>6890</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500" dirty="0">
                          <a:latin typeface="Calibri"/>
                          <a:ea typeface="Times New Roman"/>
                        </a:rPr>
                        <a:t>11%</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1500" dirty="0">
                          <a:latin typeface="Calibri"/>
                          <a:ea typeface="Times New Roman"/>
                        </a:rPr>
                        <a:t>&lt;&lt;5%</a:t>
                      </a:r>
                      <a:endParaRPr lang="da-DK" sz="1500" dirty="0">
                        <a:latin typeface="Times New Roman"/>
                        <a:ea typeface="Times New Roman"/>
                      </a:endParaRPr>
                    </a:p>
                  </a:txBody>
                  <a:tcPr marL="62210" marR="622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3"/>
          <a:stretch>
            <a:fillRect/>
          </a:stretch>
        </p:blipFill>
        <p:spPr>
          <a:xfrm>
            <a:off x="719732" y="5463374"/>
            <a:ext cx="2395936" cy="896190"/>
          </a:xfrm>
          <a:prstGeom prst="rect">
            <a:avLst/>
          </a:prstGeom>
        </p:spPr>
      </p:pic>
      <p:sp>
        <p:nvSpPr>
          <p:cNvPr id="3" name="TextBox 2"/>
          <p:cNvSpPr txBox="1"/>
          <p:nvPr/>
        </p:nvSpPr>
        <p:spPr>
          <a:xfrm>
            <a:off x="7810500" y="5283200"/>
            <a:ext cx="3403600" cy="646331"/>
          </a:xfrm>
          <a:prstGeom prst="rect">
            <a:avLst/>
          </a:prstGeom>
          <a:noFill/>
        </p:spPr>
        <p:txBody>
          <a:bodyPr wrap="square" rtlCol="0">
            <a:spAutoFit/>
          </a:bodyPr>
          <a:lstStyle/>
          <a:p>
            <a:r>
              <a:rPr lang="da-DK" dirty="0" smtClean="0"/>
              <a:t>Cannibalism low, but if included, will give an even higher Fmsy</a:t>
            </a:r>
            <a:endParaRPr lang="da-DK" dirty="0"/>
          </a:p>
        </p:txBody>
      </p:sp>
    </p:spTree>
    <p:extLst>
      <p:ext uri="{BB962C8B-B14F-4D97-AF65-F5344CB8AC3E}">
        <p14:creationId xmlns:p14="http://schemas.microsoft.com/office/powerpoint/2010/main" val="81265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96072" y="275070"/>
            <a:ext cx="7808500" cy="475250"/>
          </a:xfrm>
        </p:spPr>
        <p:txBody>
          <a:bodyPr>
            <a:normAutofit fontScale="90000"/>
          </a:bodyPr>
          <a:lstStyle/>
          <a:p>
            <a:r>
              <a:rPr lang="da-DK" altLang="da-DK" dirty="0" smtClean="0"/>
              <a:t>Density dependent growth</a:t>
            </a:r>
          </a:p>
        </p:txBody>
      </p:sp>
      <p:pic>
        <p:nvPicPr>
          <p:cNvPr id="225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296" y="881373"/>
            <a:ext cx="2762210" cy="169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46296" y="2579312"/>
            <a:ext cx="2743488" cy="1687857"/>
          </a:xfrm>
          <a:noFill/>
        </p:spPr>
      </p:pic>
      <p:pic>
        <p:nvPicPr>
          <p:cNvPr id="225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296" y="4278690"/>
            <a:ext cx="2762210" cy="169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91" y="881373"/>
            <a:ext cx="2743488" cy="16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591" y="2579312"/>
            <a:ext cx="2749248" cy="167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2826" y="4278690"/>
            <a:ext cx="2785252" cy="169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8079" y="881374"/>
            <a:ext cx="2809735" cy="172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8079" y="2579312"/>
            <a:ext cx="2809735" cy="17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8079" y="4278690"/>
            <a:ext cx="2809735" cy="171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stretch>
            <a:fillRect/>
          </a:stretch>
        </p:blipFill>
        <p:spPr>
          <a:xfrm>
            <a:off x="97432" y="5961810"/>
            <a:ext cx="2395936" cy="896190"/>
          </a:xfrm>
          <a:prstGeom prst="rect">
            <a:avLst/>
          </a:prstGeom>
        </p:spPr>
      </p:pic>
    </p:spTree>
    <p:extLst>
      <p:ext uri="{BB962C8B-B14F-4D97-AF65-F5344CB8AC3E}">
        <p14:creationId xmlns:p14="http://schemas.microsoft.com/office/powerpoint/2010/main" val="69956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Three basic ideas</a:t>
            </a:r>
            <a:endParaRPr lang="da-DK" dirty="0"/>
          </a:p>
        </p:txBody>
      </p:sp>
      <p:sp>
        <p:nvSpPr>
          <p:cNvPr id="3" name="Content Placeholder 2"/>
          <p:cNvSpPr>
            <a:spLocks noGrp="1"/>
          </p:cNvSpPr>
          <p:nvPr>
            <p:ph idx="1"/>
          </p:nvPr>
        </p:nvSpPr>
        <p:spPr/>
        <p:txBody>
          <a:bodyPr/>
          <a:lstStyle/>
          <a:p>
            <a:r>
              <a:rPr lang="da-DK" dirty="0" smtClean="0"/>
              <a:t>Multi-variate statistical approach to ”spread” the </a:t>
            </a:r>
            <a:r>
              <a:rPr lang="da-DK" u="sng" dirty="0" smtClean="0"/>
              <a:t>available ecosystem Fmsy </a:t>
            </a:r>
            <a:r>
              <a:rPr lang="da-DK" dirty="0" smtClean="0"/>
              <a:t>values to all stocks</a:t>
            </a:r>
          </a:p>
          <a:p>
            <a:r>
              <a:rPr lang="da-DK" dirty="0" smtClean="0"/>
              <a:t>Use of </a:t>
            </a:r>
            <a:r>
              <a:rPr lang="da-DK" u="sng" dirty="0" smtClean="0"/>
              <a:t>Surplus Production Models </a:t>
            </a:r>
            <a:r>
              <a:rPr lang="da-DK" u="sng" dirty="0"/>
              <a:t> </a:t>
            </a:r>
            <a:r>
              <a:rPr lang="da-DK" dirty="0" smtClean="0"/>
              <a:t>- that implicitly includes all 4 density dependent elements - on the existing stock assessment time series of catch, F and SSB </a:t>
            </a:r>
          </a:p>
          <a:p>
            <a:r>
              <a:rPr lang="da-DK" u="sng" dirty="0" smtClean="0"/>
              <a:t>Direct calculations </a:t>
            </a:r>
            <a:r>
              <a:rPr lang="da-DK" dirty="0" smtClean="0"/>
              <a:t>based on established DD effects for a handfull of stocks</a:t>
            </a:r>
            <a:endParaRPr lang="da-DK" dirty="0"/>
          </a:p>
        </p:txBody>
      </p:sp>
    </p:spTree>
    <p:extLst>
      <p:ext uri="{BB962C8B-B14F-4D97-AF65-F5344CB8AC3E}">
        <p14:creationId xmlns:p14="http://schemas.microsoft.com/office/powerpoint/2010/main" val="2037365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SPM approach</a:t>
            </a:r>
            <a:endParaRPr lang="da-DK" dirty="0"/>
          </a:p>
        </p:txBody>
      </p:sp>
      <p:sp>
        <p:nvSpPr>
          <p:cNvPr id="5" name="Content Placeholder 4"/>
          <p:cNvSpPr>
            <a:spLocks noGrp="1"/>
          </p:cNvSpPr>
          <p:nvPr>
            <p:ph idx="1"/>
          </p:nvPr>
        </p:nvSpPr>
        <p:spPr/>
        <p:txBody>
          <a:bodyPr/>
          <a:lstStyle/>
          <a:p>
            <a:r>
              <a:rPr lang="da-DK" dirty="0" smtClean="0"/>
              <a:t>Used assessment time series of annual catch and SSB (from e.g. ICES ”Summary table”)</a:t>
            </a:r>
            <a:endParaRPr lang="da-DK" dirty="0"/>
          </a:p>
        </p:txBody>
      </p:sp>
    </p:spTree>
    <p:extLst>
      <p:ext uri="{BB962C8B-B14F-4D97-AF65-F5344CB8AC3E}">
        <p14:creationId xmlns:p14="http://schemas.microsoft.com/office/powerpoint/2010/main" val="3037126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1638" y="114300"/>
            <a:ext cx="4328341" cy="3162011"/>
          </a:xfrm>
          <a:prstGeom prst="rect">
            <a:avLst/>
          </a:prstGeom>
        </p:spPr>
      </p:pic>
      <p:pic>
        <p:nvPicPr>
          <p:cNvPr id="3" name="Picture 2"/>
          <p:cNvPicPr>
            <a:picLocks noChangeAspect="1"/>
          </p:cNvPicPr>
          <p:nvPr/>
        </p:nvPicPr>
        <p:blipFill>
          <a:blip r:embed="rId4"/>
          <a:stretch>
            <a:fillRect/>
          </a:stretch>
        </p:blipFill>
        <p:spPr>
          <a:xfrm>
            <a:off x="731638" y="3414481"/>
            <a:ext cx="4273238" cy="2869121"/>
          </a:xfrm>
          <a:prstGeom prst="rect">
            <a:avLst/>
          </a:prstGeom>
        </p:spPr>
      </p:pic>
      <p:pic>
        <p:nvPicPr>
          <p:cNvPr id="4" name="Picture 3"/>
          <p:cNvPicPr>
            <a:picLocks noChangeAspect="1"/>
          </p:cNvPicPr>
          <p:nvPr/>
        </p:nvPicPr>
        <p:blipFill>
          <a:blip r:embed="rId5"/>
          <a:stretch>
            <a:fillRect/>
          </a:stretch>
        </p:blipFill>
        <p:spPr>
          <a:xfrm>
            <a:off x="7123471" y="2087315"/>
            <a:ext cx="3943016" cy="2761727"/>
          </a:xfrm>
          <a:prstGeom prst="rect">
            <a:avLst/>
          </a:prstGeom>
        </p:spPr>
      </p:pic>
      <p:cxnSp>
        <p:nvCxnSpPr>
          <p:cNvPr id="7" name="Straight Arrow Connector 6"/>
          <p:cNvCxnSpPr/>
          <p:nvPr/>
        </p:nvCxnSpPr>
        <p:spPr>
          <a:xfrm>
            <a:off x="5122967" y="2579244"/>
            <a:ext cx="1366323" cy="26719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01497" y="472680"/>
            <a:ext cx="2521974" cy="1754326"/>
          </a:xfrm>
          <a:prstGeom prst="rect">
            <a:avLst/>
          </a:prstGeom>
          <a:noFill/>
          <a:ln>
            <a:solidFill>
              <a:srgbClr val="FF0000"/>
            </a:solidFill>
          </a:ln>
        </p:spPr>
        <p:txBody>
          <a:bodyPr wrap="square" rtlCol="0">
            <a:spAutoFit/>
          </a:bodyPr>
          <a:lstStyle/>
          <a:p>
            <a:pPr algn="ctr"/>
            <a:r>
              <a:rPr lang="da-DK" dirty="0" smtClean="0"/>
              <a:t>Fmsy /F  (from SPM)</a:t>
            </a:r>
          </a:p>
          <a:p>
            <a:pPr algn="ctr"/>
            <a:r>
              <a:rPr lang="da-DK" dirty="0" smtClean="0"/>
              <a:t>...multiplied by</a:t>
            </a:r>
          </a:p>
          <a:p>
            <a:pPr algn="ctr"/>
            <a:r>
              <a:rPr lang="da-DK" dirty="0" smtClean="0"/>
              <a:t>F (from ICES) </a:t>
            </a:r>
          </a:p>
          <a:p>
            <a:pPr algn="ctr"/>
            <a:r>
              <a:rPr lang="da-DK" dirty="0" smtClean="0"/>
              <a:t>= </a:t>
            </a:r>
          </a:p>
          <a:p>
            <a:pPr algn="ctr"/>
            <a:r>
              <a:rPr lang="da-DK" dirty="0" smtClean="0"/>
              <a:t>Fmsy (in ICES F -”currency”)</a:t>
            </a:r>
            <a:endParaRPr lang="da-DK" dirty="0"/>
          </a:p>
        </p:txBody>
      </p:sp>
      <p:cxnSp>
        <p:nvCxnSpPr>
          <p:cNvPr id="13" name="Straight Arrow Connector 12"/>
          <p:cNvCxnSpPr/>
          <p:nvPr/>
        </p:nvCxnSpPr>
        <p:spPr>
          <a:xfrm flipV="1">
            <a:off x="5169273" y="3923071"/>
            <a:ext cx="1320017" cy="221577"/>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1780" y="1210152"/>
            <a:ext cx="461665" cy="1200329"/>
          </a:xfrm>
          <a:prstGeom prst="rect">
            <a:avLst/>
          </a:prstGeom>
          <a:solidFill>
            <a:schemeClr val="bg1"/>
          </a:solidFill>
        </p:spPr>
        <p:txBody>
          <a:bodyPr vert="vert270" wrap="square" rtlCol="0">
            <a:spAutoFit/>
            <a:scene3d>
              <a:camera prst="orthographicFront">
                <a:rot lat="0" lon="0" rev="0"/>
              </a:camera>
              <a:lightRig rig="threePt" dir="t"/>
            </a:scene3d>
          </a:bodyPr>
          <a:lstStyle/>
          <a:p>
            <a:r>
              <a:rPr lang="da-DK" dirty="0" smtClean="0"/>
              <a:t>F/Fmsy</a:t>
            </a:r>
            <a:endParaRPr lang="da-DK" dirty="0"/>
          </a:p>
        </p:txBody>
      </p:sp>
      <p:sp>
        <p:nvSpPr>
          <p:cNvPr id="6" name="TextBox 5"/>
          <p:cNvSpPr txBox="1"/>
          <p:nvPr/>
        </p:nvSpPr>
        <p:spPr>
          <a:xfrm>
            <a:off x="611780" y="4033859"/>
            <a:ext cx="461665" cy="1223765"/>
          </a:xfrm>
          <a:prstGeom prst="rect">
            <a:avLst/>
          </a:prstGeom>
          <a:solidFill>
            <a:schemeClr val="bg1"/>
          </a:solidFill>
        </p:spPr>
        <p:txBody>
          <a:bodyPr vert="vert270" wrap="square" rtlCol="0">
            <a:spAutoFit/>
          </a:bodyPr>
          <a:lstStyle/>
          <a:p>
            <a:r>
              <a:rPr lang="da-DK" dirty="0" smtClean="0"/>
              <a:t>F age 2-4</a:t>
            </a:r>
            <a:endParaRPr lang="da-DK" dirty="0"/>
          </a:p>
        </p:txBody>
      </p:sp>
      <p:sp>
        <p:nvSpPr>
          <p:cNvPr id="8" name="TextBox 7"/>
          <p:cNvSpPr txBox="1"/>
          <p:nvPr/>
        </p:nvSpPr>
        <p:spPr>
          <a:xfrm>
            <a:off x="2182761" y="2227006"/>
            <a:ext cx="1504336" cy="369332"/>
          </a:xfrm>
          <a:prstGeom prst="rect">
            <a:avLst/>
          </a:prstGeom>
          <a:noFill/>
        </p:spPr>
        <p:txBody>
          <a:bodyPr wrap="square" rtlCol="0">
            <a:spAutoFit/>
          </a:bodyPr>
          <a:lstStyle/>
          <a:p>
            <a:r>
              <a:rPr lang="da-DK" dirty="0" smtClean="0">
                <a:solidFill>
                  <a:srgbClr val="FF0000"/>
                </a:solidFill>
              </a:rPr>
              <a:t>SPM</a:t>
            </a:r>
            <a:endParaRPr lang="da-DK" dirty="0">
              <a:solidFill>
                <a:srgbClr val="FF0000"/>
              </a:solidFill>
            </a:endParaRPr>
          </a:p>
        </p:txBody>
      </p:sp>
      <p:sp>
        <p:nvSpPr>
          <p:cNvPr id="10" name="TextBox 9"/>
          <p:cNvSpPr txBox="1"/>
          <p:nvPr/>
        </p:nvSpPr>
        <p:spPr>
          <a:xfrm>
            <a:off x="2182760" y="5257624"/>
            <a:ext cx="1710813" cy="369332"/>
          </a:xfrm>
          <a:prstGeom prst="rect">
            <a:avLst/>
          </a:prstGeom>
          <a:noFill/>
        </p:spPr>
        <p:txBody>
          <a:bodyPr wrap="square" rtlCol="0">
            <a:spAutoFit/>
          </a:bodyPr>
          <a:lstStyle/>
          <a:p>
            <a:r>
              <a:rPr lang="da-DK" dirty="0" smtClean="0">
                <a:solidFill>
                  <a:srgbClr val="FF0000"/>
                </a:solidFill>
              </a:rPr>
              <a:t>ICES assessment</a:t>
            </a:r>
            <a:endParaRPr lang="da-DK" dirty="0">
              <a:solidFill>
                <a:srgbClr val="FF0000"/>
              </a:solidFill>
            </a:endParaRPr>
          </a:p>
        </p:txBody>
      </p:sp>
      <p:sp>
        <p:nvSpPr>
          <p:cNvPr id="11" name="TextBox 10"/>
          <p:cNvSpPr txBox="1"/>
          <p:nvPr/>
        </p:nvSpPr>
        <p:spPr>
          <a:xfrm>
            <a:off x="1268361" y="5915059"/>
            <a:ext cx="3736515" cy="369332"/>
          </a:xfrm>
          <a:prstGeom prst="rect">
            <a:avLst/>
          </a:prstGeom>
          <a:solidFill>
            <a:schemeClr val="bg1"/>
          </a:solidFill>
        </p:spPr>
        <p:txBody>
          <a:bodyPr wrap="square" rtlCol="0">
            <a:spAutoFit/>
          </a:bodyPr>
          <a:lstStyle/>
          <a:p>
            <a:r>
              <a:rPr lang="da-DK" dirty="0" smtClean="0"/>
              <a:t>1963	1975	1990	     2015</a:t>
            </a:r>
            <a:endParaRPr lang="da-DK" dirty="0"/>
          </a:p>
        </p:txBody>
      </p:sp>
      <p:sp>
        <p:nvSpPr>
          <p:cNvPr id="14" name="TextBox 13"/>
          <p:cNvSpPr txBox="1"/>
          <p:nvPr/>
        </p:nvSpPr>
        <p:spPr>
          <a:xfrm>
            <a:off x="1169908" y="2907437"/>
            <a:ext cx="3736515" cy="369332"/>
          </a:xfrm>
          <a:prstGeom prst="rect">
            <a:avLst/>
          </a:prstGeom>
          <a:solidFill>
            <a:schemeClr val="bg1"/>
          </a:solidFill>
        </p:spPr>
        <p:txBody>
          <a:bodyPr wrap="square" rtlCol="0">
            <a:spAutoFit/>
          </a:bodyPr>
          <a:lstStyle/>
          <a:p>
            <a:r>
              <a:rPr lang="da-DK" dirty="0" smtClean="0"/>
              <a:t>1963	1975	1990	     2015</a:t>
            </a:r>
            <a:endParaRPr lang="da-DK" dirty="0"/>
          </a:p>
        </p:txBody>
      </p:sp>
      <p:sp>
        <p:nvSpPr>
          <p:cNvPr id="15" name="TextBox 14"/>
          <p:cNvSpPr txBox="1"/>
          <p:nvPr/>
        </p:nvSpPr>
        <p:spPr>
          <a:xfrm>
            <a:off x="1169908" y="3235697"/>
            <a:ext cx="3736515" cy="369332"/>
          </a:xfrm>
          <a:prstGeom prst="rect">
            <a:avLst/>
          </a:prstGeom>
          <a:solidFill>
            <a:schemeClr val="bg1"/>
          </a:solidFill>
        </p:spPr>
        <p:txBody>
          <a:bodyPr wrap="square" rtlCol="0">
            <a:spAutoFit/>
          </a:bodyPr>
          <a:lstStyle/>
          <a:p>
            <a:endParaRPr lang="da-DK" dirty="0"/>
          </a:p>
        </p:txBody>
      </p:sp>
      <p:sp>
        <p:nvSpPr>
          <p:cNvPr id="16" name="TextBox 15"/>
          <p:cNvSpPr txBox="1"/>
          <p:nvPr/>
        </p:nvSpPr>
        <p:spPr>
          <a:xfrm>
            <a:off x="801994" y="121758"/>
            <a:ext cx="3736515" cy="369332"/>
          </a:xfrm>
          <a:prstGeom prst="rect">
            <a:avLst/>
          </a:prstGeom>
          <a:solidFill>
            <a:schemeClr val="bg1"/>
          </a:solidFill>
        </p:spPr>
        <p:txBody>
          <a:bodyPr wrap="square" rtlCol="0">
            <a:spAutoFit/>
          </a:bodyPr>
          <a:lstStyle/>
          <a:p>
            <a:endParaRPr lang="da-DK" dirty="0"/>
          </a:p>
        </p:txBody>
      </p:sp>
    </p:spTree>
    <p:extLst>
      <p:ext uri="{BB962C8B-B14F-4D97-AF65-F5344CB8AC3E}">
        <p14:creationId xmlns:p14="http://schemas.microsoft.com/office/powerpoint/2010/main" val="2239117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2275"/>
          </a:xfrm>
        </p:spPr>
        <p:txBody>
          <a:bodyPr>
            <a:normAutofit fontScale="90000"/>
          </a:bodyPr>
          <a:lstStyle/>
          <a:p>
            <a:r>
              <a:rPr lang="en-US" dirty="0"/>
              <a:t>Magnuson-Stevens Fisheries Conservation and Management Act (FCMA</a:t>
            </a:r>
            <a:r>
              <a:rPr lang="en-US" dirty="0" smtClean="0"/>
              <a:t>) (…and FAO, EU, …)</a:t>
            </a:r>
            <a:endParaRPr lang="da-DK" dirty="0"/>
          </a:p>
        </p:txBody>
      </p:sp>
      <p:sp>
        <p:nvSpPr>
          <p:cNvPr id="3" name="Content Placeholder 2"/>
          <p:cNvSpPr>
            <a:spLocks noGrp="1"/>
          </p:cNvSpPr>
          <p:nvPr>
            <p:ph idx="1"/>
          </p:nvPr>
        </p:nvSpPr>
        <p:spPr/>
        <p:txBody>
          <a:bodyPr/>
          <a:lstStyle/>
          <a:p>
            <a:endParaRPr lang="en-US" dirty="0"/>
          </a:p>
          <a:p>
            <a:pPr marL="0" indent="0">
              <a:buNone/>
            </a:pPr>
            <a:r>
              <a:rPr lang="en-US" dirty="0" smtClean="0"/>
              <a:t>“…managers </a:t>
            </a:r>
            <a:r>
              <a:rPr lang="en-US" dirty="0"/>
              <a:t>are required to use the </a:t>
            </a:r>
            <a:r>
              <a:rPr lang="en-US" dirty="0" smtClean="0"/>
              <a:t>best </a:t>
            </a:r>
            <a:r>
              <a:rPr lang="en-US" dirty="0"/>
              <a:t>scientific information </a:t>
            </a:r>
            <a:r>
              <a:rPr lang="en-US" dirty="0" smtClean="0"/>
              <a:t>available…”.</a:t>
            </a:r>
          </a:p>
          <a:p>
            <a:pPr marL="0" indent="0">
              <a:buNone/>
            </a:pPr>
            <a:endParaRPr lang="en-US" dirty="0"/>
          </a:p>
          <a:p>
            <a:pPr marL="0" indent="0">
              <a:buNone/>
            </a:pPr>
            <a:r>
              <a:rPr lang="en-US" dirty="0" smtClean="0"/>
              <a:t>And ICES: </a:t>
            </a:r>
          </a:p>
          <a:p>
            <a:pPr marL="0" indent="0">
              <a:buNone/>
            </a:pPr>
            <a:r>
              <a:rPr lang="en-US" dirty="0" smtClean="0"/>
              <a:t>“ICES </a:t>
            </a:r>
            <a:r>
              <a:rPr lang="en-US" dirty="0"/>
              <a:t>advice </a:t>
            </a:r>
            <a:r>
              <a:rPr lang="en-US" dirty="0" smtClean="0"/>
              <a:t>… is </a:t>
            </a:r>
            <a:r>
              <a:rPr lang="en-US" dirty="0"/>
              <a:t>based on the best available science and </a:t>
            </a:r>
            <a:r>
              <a:rPr lang="en-US" dirty="0" smtClean="0"/>
              <a:t>data…” </a:t>
            </a:r>
          </a:p>
          <a:p>
            <a:pPr marL="0" indent="0">
              <a:buNone/>
            </a:pPr>
            <a:r>
              <a:rPr lang="da-DK" sz="1200" dirty="0"/>
              <a:t>http://www.ices.dk/community/advisory-process/Pages/Basis-for-ICES-Advice.aspx</a:t>
            </a:r>
            <a:endParaRPr lang="da-DK" sz="1200" dirty="0" smtClean="0"/>
          </a:p>
        </p:txBody>
      </p:sp>
    </p:spTree>
    <p:extLst>
      <p:ext uri="{BB962C8B-B14F-4D97-AF65-F5344CB8AC3E}">
        <p14:creationId xmlns:p14="http://schemas.microsoft.com/office/powerpoint/2010/main" val="1047887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Available science in ecosystem functioning</a:t>
            </a:r>
            <a:endParaRPr lang="da-DK" dirty="0"/>
          </a:p>
        </p:txBody>
      </p:sp>
      <p:sp>
        <p:nvSpPr>
          <p:cNvPr id="3" name="Content Placeholder 2"/>
          <p:cNvSpPr>
            <a:spLocks noGrp="1"/>
          </p:cNvSpPr>
          <p:nvPr>
            <p:ph idx="1"/>
          </p:nvPr>
        </p:nvSpPr>
        <p:spPr/>
        <p:txBody>
          <a:bodyPr>
            <a:normAutofit/>
          </a:bodyPr>
          <a:lstStyle/>
          <a:p>
            <a:pPr lvl="1"/>
            <a:r>
              <a:rPr lang="en-US" dirty="0" smtClean="0"/>
              <a:t>over four </a:t>
            </a:r>
            <a:r>
              <a:rPr lang="en-US" dirty="0"/>
              <a:t>decades of intensive </a:t>
            </a:r>
            <a:r>
              <a:rPr lang="en-US" dirty="0" smtClean="0"/>
              <a:t>research</a:t>
            </a:r>
          </a:p>
          <a:p>
            <a:pPr lvl="1"/>
            <a:r>
              <a:rPr lang="en-US" dirty="0"/>
              <a:t>h</a:t>
            </a:r>
            <a:r>
              <a:rPr lang="en-US" dirty="0" smtClean="0"/>
              <a:t>undreds of peer reviewed papers has been published</a:t>
            </a:r>
          </a:p>
          <a:p>
            <a:pPr lvl="1"/>
            <a:r>
              <a:rPr lang="en-US" dirty="0" smtClean="0"/>
              <a:t>more than 1.5 million fish stomachs analyzed </a:t>
            </a:r>
          </a:p>
          <a:p>
            <a:pPr lvl="1"/>
            <a:r>
              <a:rPr lang="en-US" dirty="0" smtClean="0"/>
              <a:t>hundreds of person-years spend on fish evacuation experiments </a:t>
            </a:r>
          </a:p>
          <a:p>
            <a:pPr lvl="1"/>
            <a:r>
              <a:rPr lang="en-US" dirty="0" smtClean="0"/>
              <a:t>a multitude of models developed.</a:t>
            </a:r>
          </a:p>
          <a:p>
            <a:pPr marL="0" indent="0">
              <a:buNone/>
            </a:pPr>
            <a:endParaRPr lang="en-US" dirty="0"/>
          </a:p>
        </p:txBody>
      </p:sp>
    </p:spTree>
    <p:extLst>
      <p:ext uri="{BB962C8B-B14F-4D97-AF65-F5344CB8AC3E}">
        <p14:creationId xmlns:p14="http://schemas.microsoft.com/office/powerpoint/2010/main" val="3935594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810" y="2859946"/>
            <a:ext cx="10515600" cy="1755223"/>
          </a:xfrm>
        </p:spPr>
        <p:txBody>
          <a:bodyPr>
            <a:normAutofit fontScale="90000"/>
          </a:bodyPr>
          <a:lstStyle/>
          <a:p>
            <a:r>
              <a:rPr lang="da-DK" dirty="0" smtClean="0"/>
              <a:t>Why wait another 40 years to use the obtained knowledge? </a:t>
            </a:r>
            <a:br>
              <a:rPr lang="da-DK" dirty="0" smtClean="0"/>
            </a:br>
            <a:r>
              <a:rPr lang="da-DK" dirty="0"/>
              <a:t/>
            </a:r>
            <a:br>
              <a:rPr lang="da-DK" dirty="0"/>
            </a:br>
            <a:r>
              <a:rPr lang="da-DK" dirty="0" smtClean="0"/>
              <a:t>Let us pick the low hanging fruits now.</a:t>
            </a:r>
            <a:br>
              <a:rPr lang="da-DK" dirty="0" smtClean="0"/>
            </a:br>
            <a:r>
              <a:rPr lang="da-DK" dirty="0"/>
              <a:t/>
            </a:r>
            <a:br>
              <a:rPr lang="da-DK" dirty="0"/>
            </a:br>
            <a:r>
              <a:rPr lang="da-DK" dirty="0" smtClean="0"/>
              <a:t>The need is urgent!</a:t>
            </a:r>
            <a:br>
              <a:rPr lang="da-DK" dirty="0" smtClean="0"/>
            </a:br>
            <a:r>
              <a:rPr lang="da-DK" dirty="0"/>
              <a:t/>
            </a:r>
            <a:br>
              <a:rPr lang="da-DK" dirty="0"/>
            </a:br>
            <a:endParaRPr lang="da-DK" dirty="0"/>
          </a:p>
        </p:txBody>
      </p:sp>
      <p:sp>
        <p:nvSpPr>
          <p:cNvPr id="3" name="Content Placeholder 2"/>
          <p:cNvSpPr>
            <a:spLocks noGrp="1"/>
          </p:cNvSpPr>
          <p:nvPr>
            <p:ph idx="1"/>
          </p:nvPr>
        </p:nvSpPr>
        <p:spPr>
          <a:xfrm>
            <a:off x="2001078" y="4497049"/>
            <a:ext cx="7659757" cy="1679914"/>
          </a:xfrm>
        </p:spPr>
        <p:txBody>
          <a:bodyPr/>
          <a:lstStyle/>
          <a:p>
            <a:pPr marL="0" indent="0">
              <a:buNone/>
            </a:pPr>
            <a:endParaRPr lang="da-DK" dirty="0"/>
          </a:p>
          <a:p>
            <a:pPr marL="0" indent="0">
              <a:buNone/>
            </a:pPr>
            <a:endParaRPr lang="da-DK" dirty="0"/>
          </a:p>
        </p:txBody>
      </p:sp>
    </p:spTree>
    <p:extLst>
      <p:ext uri="{BB962C8B-B14F-4D97-AF65-F5344CB8AC3E}">
        <p14:creationId xmlns:p14="http://schemas.microsoft.com/office/powerpoint/2010/main" val="725974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24"/>
            <a:ext cx="10515600" cy="1325563"/>
          </a:xfrm>
        </p:spPr>
        <p:txBody>
          <a:bodyPr>
            <a:normAutofit fontScale="90000"/>
          </a:bodyPr>
          <a:lstStyle/>
          <a:p>
            <a:r>
              <a:rPr lang="en-US" dirty="0" smtClean="0"/>
              <a:t>Like today, managers still do </a:t>
            </a:r>
            <a:r>
              <a:rPr lang="en-US" b="1" u="sng" dirty="0" smtClean="0"/>
              <a:t>not</a:t>
            </a:r>
            <a:r>
              <a:rPr lang="en-US" dirty="0" smtClean="0"/>
              <a:t> need to </a:t>
            </a:r>
            <a:r>
              <a:rPr lang="en-US" dirty="0"/>
              <a:t>consider the balance between species for using the proposed set of F</a:t>
            </a:r>
            <a:r>
              <a:rPr lang="en-US" baseline="-25000" dirty="0"/>
              <a:t>MSY</a:t>
            </a:r>
            <a:r>
              <a:rPr lang="en-US" dirty="0"/>
              <a:t> values.</a:t>
            </a:r>
            <a:br>
              <a:rPr lang="en-US" dirty="0"/>
            </a:br>
            <a:endParaRPr lang="da-DK" dirty="0"/>
          </a:p>
        </p:txBody>
      </p:sp>
      <p:sp>
        <p:nvSpPr>
          <p:cNvPr id="3" name="Content Placeholder 2"/>
          <p:cNvSpPr>
            <a:spLocks noGrp="1"/>
          </p:cNvSpPr>
          <p:nvPr>
            <p:ph idx="1"/>
          </p:nvPr>
        </p:nvSpPr>
        <p:spPr>
          <a:xfrm>
            <a:off x="838200" y="2337254"/>
            <a:ext cx="10515600" cy="4351338"/>
          </a:xfrm>
        </p:spPr>
        <p:txBody>
          <a:bodyPr>
            <a:normAutofit/>
          </a:bodyPr>
          <a:lstStyle/>
          <a:p>
            <a:r>
              <a:rPr lang="en-US" dirty="0" smtClean="0"/>
              <a:t>The project does not aim for a </a:t>
            </a:r>
            <a:r>
              <a:rPr lang="en-US" dirty="0"/>
              <a:t>full multispecies approach, </a:t>
            </a:r>
            <a:r>
              <a:rPr lang="en-US" dirty="0" smtClean="0"/>
              <a:t>…but much closer to it than the current approach.</a:t>
            </a:r>
          </a:p>
          <a:p>
            <a:r>
              <a:rPr lang="en-US" dirty="0" smtClean="0"/>
              <a:t>The focus will be on </a:t>
            </a:r>
            <a:r>
              <a:rPr lang="en-US" dirty="0"/>
              <a:t>adding mainly density dependent growth, maturity and </a:t>
            </a:r>
            <a:r>
              <a:rPr lang="en-US" dirty="0" smtClean="0"/>
              <a:t>(if relevant) </a:t>
            </a:r>
            <a:r>
              <a:rPr lang="en-US" dirty="0"/>
              <a:t>cannibalism, to the current single species way of estimating F</a:t>
            </a:r>
            <a:r>
              <a:rPr lang="en-US" baseline="-25000" dirty="0"/>
              <a:t>MSY</a:t>
            </a:r>
            <a:r>
              <a:rPr lang="en-US" dirty="0"/>
              <a:t>. </a:t>
            </a:r>
            <a:endParaRPr lang="en-US" dirty="0" smtClean="0"/>
          </a:p>
          <a:p>
            <a:r>
              <a:rPr lang="en-US" dirty="0" smtClean="0"/>
              <a:t>The lack of full multispecies approach means that the new </a:t>
            </a:r>
            <a:r>
              <a:rPr lang="en-US" dirty="0"/>
              <a:t>FMSY values </a:t>
            </a:r>
            <a:r>
              <a:rPr lang="en-US" dirty="0" smtClean="0"/>
              <a:t>should only be </a:t>
            </a:r>
            <a:r>
              <a:rPr lang="en-US" dirty="0"/>
              <a:t>regarded as valid </a:t>
            </a:r>
            <a:r>
              <a:rPr lang="en-US" dirty="0" smtClean="0"/>
              <a:t>for </a:t>
            </a:r>
            <a:r>
              <a:rPr lang="en-US" dirty="0"/>
              <a:t>say 5 </a:t>
            </a:r>
            <a:r>
              <a:rPr lang="en-US" dirty="0" smtClean="0"/>
              <a:t>years, before being renewed. Stock </a:t>
            </a:r>
            <a:r>
              <a:rPr lang="en-US" dirty="0"/>
              <a:t>sizes can </a:t>
            </a:r>
            <a:r>
              <a:rPr lang="en-US" dirty="0" smtClean="0"/>
              <a:t>for this short time period be </a:t>
            </a:r>
            <a:r>
              <a:rPr lang="en-US" dirty="0"/>
              <a:t>considered reasonable constant </a:t>
            </a:r>
            <a:r>
              <a:rPr lang="en-US" dirty="0" smtClean="0"/>
              <a:t>and thus species-interactions parameters as well. </a:t>
            </a:r>
            <a:endParaRPr lang="da-DK" dirty="0"/>
          </a:p>
        </p:txBody>
      </p:sp>
    </p:spTree>
    <p:extLst>
      <p:ext uri="{BB962C8B-B14F-4D97-AF65-F5344CB8AC3E}">
        <p14:creationId xmlns:p14="http://schemas.microsoft.com/office/powerpoint/2010/main" val="1485726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277490"/>
              </p:ext>
            </p:extLst>
          </p:nvPr>
        </p:nvGraphicFramePr>
        <p:xfrm>
          <a:off x="3886201" y="0"/>
          <a:ext cx="7175499" cy="6752960"/>
        </p:xfrm>
        <a:graphic>
          <a:graphicData uri="http://schemas.openxmlformats.org/drawingml/2006/table">
            <a:tbl>
              <a:tblPr>
                <a:tableStyleId>{5C22544A-7EE6-4342-B048-85BDC9FD1C3A}</a:tableStyleId>
              </a:tblPr>
              <a:tblGrid>
                <a:gridCol w="3779519"/>
                <a:gridCol w="476274"/>
                <a:gridCol w="902236"/>
                <a:gridCol w="53870"/>
                <a:gridCol w="208893"/>
                <a:gridCol w="501345"/>
                <a:gridCol w="501345"/>
                <a:gridCol w="698147"/>
                <a:gridCol w="53870"/>
              </a:tblGrid>
              <a:tr h="350520">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ICES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Froese et al 2016 basis</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gridSpan="3">
                  <a:txBody>
                    <a:bodyPr/>
                    <a:lstStyle/>
                    <a:p>
                      <a:pPr algn="ctr" fontAlgn="b"/>
                      <a:r>
                        <a:rPr lang="da-DK" sz="1000" u="none" strike="noStrike">
                          <a:effectLst/>
                        </a:rPr>
                        <a:t>RAM database </a:t>
                      </a:r>
                      <a:endParaRPr lang="da-DK" sz="1000" b="0" i="0" u="none" strike="noStrike">
                        <a:solidFill>
                          <a:srgbClr val="000000"/>
                        </a:solidFill>
                        <a:effectLst/>
                        <a:latin typeface="Calibri" panose="020F0502020204030204" pitchFamily="34" charset="0"/>
                      </a:endParaRPr>
                    </a:p>
                  </a:txBody>
                  <a:tcPr marL="3851" marR="3851" marT="3851" marB="0" anchor="b"/>
                </a:tc>
                <a:tc hMerge="1">
                  <a:txBody>
                    <a:bodyPr/>
                    <a:lstStyle/>
                    <a:p>
                      <a:endParaRPr lang="da-DK"/>
                    </a:p>
                  </a:txBody>
                  <a:tcPr/>
                </a:tc>
                <a:tc hMerge="1">
                  <a:txBody>
                    <a:bodyPr/>
                    <a:lstStyle/>
                    <a:p>
                      <a:endParaRPr lang="da-DK"/>
                    </a:p>
                  </a:txBody>
                  <a:tcPr/>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243840">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Schaefer</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Thorson </a:t>
                      </a:r>
                      <a:r>
                        <a:rPr lang="da-DK" sz="1000" u="none" strike="noStrike" dirty="0">
                          <a:effectLst/>
                        </a:rPr>
                        <a:t>tax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Thorson pooled</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Blue whiting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Cod in divisions 7.e–k (western English Channel and southern Celtic Seas)</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0.78</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Northeast Arctic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Faroe Plateau</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Western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Rockall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VIIb-k</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Hake Northern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Hake Southern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0.50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Western Baltic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N.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Herring Celtic Sea and South of Ireland</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Gulf of Riga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0.50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25–29, 32 xGoR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E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Kattegat Sund</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0.73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6" name="TextBox 5"/>
          <p:cNvSpPr txBox="1"/>
          <p:nvPr/>
        </p:nvSpPr>
        <p:spPr>
          <a:xfrm>
            <a:off x="1155700" y="2936781"/>
            <a:ext cx="2120900" cy="1384995"/>
          </a:xfrm>
          <a:prstGeom prst="rect">
            <a:avLst/>
          </a:prstGeom>
          <a:noFill/>
        </p:spPr>
        <p:txBody>
          <a:bodyPr wrap="square" rtlCol="0">
            <a:spAutoFit/>
          </a:bodyPr>
          <a:lstStyle/>
          <a:p>
            <a:r>
              <a:rPr lang="da-DK" sz="2800" dirty="0" smtClean="0"/>
              <a:t>Surplus Production Models,  </a:t>
            </a:r>
          </a:p>
        </p:txBody>
      </p:sp>
    </p:spTree>
    <p:extLst>
      <p:ext uri="{BB962C8B-B14F-4D97-AF65-F5344CB8AC3E}">
        <p14:creationId xmlns:p14="http://schemas.microsoft.com/office/powerpoint/2010/main" val="112125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Northeast Atlantic</a:t>
            </a:r>
            <a:endParaRPr lang="da-DK" dirty="0"/>
          </a:p>
        </p:txBody>
      </p:sp>
      <p:sp>
        <p:nvSpPr>
          <p:cNvPr id="3" name="Content Placeholder 2"/>
          <p:cNvSpPr>
            <a:spLocks noGrp="1"/>
          </p:cNvSpPr>
          <p:nvPr>
            <p:ph idx="1"/>
          </p:nvPr>
        </p:nvSpPr>
        <p:spPr/>
        <p:txBody>
          <a:bodyPr>
            <a:normAutofit fontScale="92500" lnSpcReduction="10000"/>
          </a:bodyPr>
          <a:lstStyle/>
          <a:p>
            <a:r>
              <a:rPr lang="en-US" dirty="0" smtClean="0"/>
              <a:t>Overfishing has ended </a:t>
            </a:r>
          </a:p>
          <a:p>
            <a:r>
              <a:rPr lang="en-US" dirty="0" smtClean="0"/>
              <a:t>The </a:t>
            </a:r>
            <a:r>
              <a:rPr lang="en-US" dirty="0"/>
              <a:t>major </a:t>
            </a:r>
            <a:r>
              <a:rPr lang="en-US" dirty="0" smtClean="0"/>
              <a:t>fish stocks </a:t>
            </a:r>
            <a:r>
              <a:rPr lang="en-US" dirty="0"/>
              <a:t>in the EU Atlantic waters are </a:t>
            </a:r>
            <a:r>
              <a:rPr lang="en-US" dirty="0" smtClean="0"/>
              <a:t>rebuilding </a:t>
            </a:r>
          </a:p>
          <a:p>
            <a:r>
              <a:rPr lang="en-US" dirty="0" smtClean="0"/>
              <a:t>Exploitation </a:t>
            </a:r>
            <a:r>
              <a:rPr lang="en-US" dirty="0"/>
              <a:t>pressure </a:t>
            </a:r>
            <a:r>
              <a:rPr lang="en-US" dirty="0" smtClean="0"/>
              <a:t>currently aimed at: only </a:t>
            </a:r>
            <a:r>
              <a:rPr lang="en-US" dirty="0"/>
              <a:t>1/3 of what </a:t>
            </a:r>
            <a:r>
              <a:rPr lang="en-US" dirty="0" smtClean="0"/>
              <a:t>it was </a:t>
            </a:r>
            <a:r>
              <a:rPr lang="en-US" dirty="0"/>
              <a:t>just </a:t>
            </a:r>
            <a:r>
              <a:rPr lang="en-US" dirty="0" smtClean="0"/>
              <a:t>5-8 </a:t>
            </a:r>
            <a:r>
              <a:rPr lang="en-US" dirty="0"/>
              <a:t>years </a:t>
            </a:r>
            <a:r>
              <a:rPr lang="en-US" dirty="0" smtClean="0"/>
              <a:t>ago. </a:t>
            </a:r>
          </a:p>
          <a:p>
            <a:r>
              <a:rPr lang="en-US" dirty="0" smtClean="0"/>
              <a:t>The </a:t>
            </a:r>
            <a:r>
              <a:rPr lang="en-US" dirty="0"/>
              <a:t>multispecies and ecosystem science tells us that this </a:t>
            </a:r>
            <a:r>
              <a:rPr lang="en-US" dirty="0" smtClean="0"/>
              <a:t>will be an under-exploitation. </a:t>
            </a:r>
          </a:p>
          <a:p>
            <a:pPr marL="0" indent="0">
              <a:buNone/>
            </a:pPr>
            <a:r>
              <a:rPr lang="en-US" dirty="0" smtClean="0"/>
              <a:t>The indications are (and the project will estimate it more precisely) that:</a:t>
            </a:r>
          </a:p>
          <a:p>
            <a:pPr lvl="1"/>
            <a:r>
              <a:rPr lang="en-US" dirty="0" smtClean="0"/>
              <a:t>F </a:t>
            </a:r>
            <a:r>
              <a:rPr lang="en-US" dirty="0"/>
              <a:t>should only </a:t>
            </a:r>
            <a:r>
              <a:rPr lang="en-US" dirty="0" smtClean="0"/>
              <a:t>be </a:t>
            </a:r>
            <a:r>
              <a:rPr lang="en-US" dirty="0"/>
              <a:t>reduced to 2/3 of the past </a:t>
            </a:r>
            <a:r>
              <a:rPr lang="en-US" dirty="0" smtClean="0"/>
              <a:t>level</a:t>
            </a:r>
            <a:r>
              <a:rPr lang="en-US" dirty="0"/>
              <a:t>. </a:t>
            </a:r>
            <a:endParaRPr lang="en-US" dirty="0" smtClean="0"/>
          </a:p>
          <a:p>
            <a:pPr lvl="1"/>
            <a:r>
              <a:rPr lang="en-US" dirty="0" smtClean="0"/>
              <a:t>Aiming </a:t>
            </a:r>
            <a:r>
              <a:rPr lang="en-US" dirty="0"/>
              <a:t>for 2/3 in management will result in about 40% higher sustainable catch in the Northeast Atlantic (ICES area) </a:t>
            </a:r>
            <a:r>
              <a:rPr lang="en-US" dirty="0" smtClean="0"/>
              <a:t>corresponding </a:t>
            </a:r>
            <a:r>
              <a:rPr lang="en-US" dirty="0"/>
              <a:t>to around </a:t>
            </a:r>
            <a:r>
              <a:rPr lang="en-US" dirty="0" smtClean="0"/>
              <a:t>4 million tonnes per year worth 5 billion €*. – so quite important!</a:t>
            </a:r>
          </a:p>
        </p:txBody>
      </p:sp>
      <p:sp>
        <p:nvSpPr>
          <p:cNvPr id="4" name="TextBox 3"/>
          <p:cNvSpPr txBox="1"/>
          <p:nvPr/>
        </p:nvSpPr>
        <p:spPr>
          <a:xfrm>
            <a:off x="1193800" y="6286500"/>
            <a:ext cx="10160000" cy="369332"/>
          </a:xfrm>
          <a:prstGeom prst="rect">
            <a:avLst/>
          </a:prstGeom>
          <a:noFill/>
        </p:spPr>
        <p:txBody>
          <a:bodyPr wrap="square" rtlCol="0">
            <a:spAutoFit/>
          </a:bodyPr>
          <a:lstStyle/>
          <a:p>
            <a:r>
              <a:rPr lang="da-DK" dirty="0" smtClean="0"/>
              <a:t>*https</a:t>
            </a:r>
            <a:r>
              <a:rPr lang="da-DK" dirty="0"/>
              <a:t>://ec.europa.eu/eurostat/statistics-explained/index.php?title=File:Landings,_2008_and_2016.png</a:t>
            </a:r>
          </a:p>
        </p:txBody>
      </p:sp>
    </p:spTree>
    <p:extLst>
      <p:ext uri="{BB962C8B-B14F-4D97-AF65-F5344CB8AC3E}">
        <p14:creationId xmlns:p14="http://schemas.microsoft.com/office/powerpoint/2010/main" val="224655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638669"/>
              </p:ext>
            </p:extLst>
          </p:nvPr>
        </p:nvGraphicFramePr>
        <p:xfrm>
          <a:off x="4000500" y="150760"/>
          <a:ext cx="4881559" cy="6559847"/>
        </p:xfrm>
        <a:graphic>
          <a:graphicData uri="http://schemas.openxmlformats.org/drawingml/2006/table">
            <a:tbl>
              <a:tblPr>
                <a:tableStyleId>{5C22544A-7EE6-4342-B048-85BDC9FD1C3A}</a:tableStyleId>
              </a:tblPr>
              <a:tblGrid>
                <a:gridCol w="3386688"/>
                <a:gridCol w="320933"/>
                <a:gridCol w="101347"/>
                <a:gridCol w="405389"/>
                <a:gridCol w="281443"/>
                <a:gridCol w="352657"/>
                <a:gridCol w="33102"/>
              </a:tblGrid>
              <a:tr h="313658">
                <a:tc>
                  <a:txBody>
                    <a:bodyPr/>
                    <a:lstStyle/>
                    <a:p>
                      <a:pPr algn="l" fontAlgn="b"/>
                      <a:endParaRPr lang="da-DK" sz="1000" b="0" i="0" u="none" strike="noStrike" baseline="0"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ICES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Multi-species</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PROST-type</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Blue whiting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b="0" i="0" u="none" strike="noStrike" dirty="0" smtClean="0">
                          <a:solidFill>
                            <a:srgbClr val="000000"/>
                          </a:solidFill>
                          <a:effectLst/>
                          <a:latin typeface="Calibri" panose="020F0502020204030204" pitchFamily="34" charset="0"/>
                        </a:rPr>
                        <a:t>0.70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dirty="0">
                          <a:effectLst/>
                        </a:rPr>
                        <a:t>Cod in divisions 7.e–k (western English Channel and southern Celtic Seas)</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North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Northeast Arctic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Faroe Plateau</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Western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dirty="0">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Faroe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Rockall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VIIb-k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Northeast Arctic</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Hake Northern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Hake Southern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Western Baltic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N.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a:effectLst/>
                        </a:rPr>
                        <a:t>Herring Celtic Sea and South of Ireland</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Gulf of Riga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25–29, 32 xGoR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smtClean="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E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Kattegat Sund</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8" name="TextBox 7"/>
          <p:cNvSpPr txBox="1"/>
          <p:nvPr/>
        </p:nvSpPr>
        <p:spPr>
          <a:xfrm>
            <a:off x="838200" y="2895600"/>
            <a:ext cx="2120900" cy="3385542"/>
          </a:xfrm>
          <a:prstGeom prst="rect">
            <a:avLst/>
          </a:prstGeom>
          <a:noFill/>
        </p:spPr>
        <p:txBody>
          <a:bodyPr wrap="square" rtlCol="0">
            <a:spAutoFit/>
          </a:bodyPr>
          <a:lstStyle/>
          <a:p>
            <a:endParaRPr lang="da-DK" dirty="0"/>
          </a:p>
          <a:p>
            <a:r>
              <a:rPr lang="da-DK" sz="2800" dirty="0" smtClean="0"/>
              <a:t>Ecosystem models and direct calculations including density dependence</a:t>
            </a:r>
            <a:endParaRPr lang="da-DK" sz="2800" dirty="0"/>
          </a:p>
        </p:txBody>
      </p:sp>
    </p:spTree>
    <p:extLst>
      <p:ext uri="{BB962C8B-B14F-4D97-AF65-F5344CB8AC3E}">
        <p14:creationId xmlns:p14="http://schemas.microsoft.com/office/powerpoint/2010/main" val="35747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20440" cy="5441315"/>
          </a:xfrm>
        </p:spPr>
        <p:txBody>
          <a:bodyPr/>
          <a:lstStyle/>
          <a:p>
            <a:r>
              <a:rPr lang="da-DK" dirty="0" smtClean="0"/>
              <a:t>Final set</a:t>
            </a:r>
            <a:br>
              <a:rPr lang="da-DK" dirty="0" smtClean="0"/>
            </a:br>
            <a:r>
              <a:rPr lang="da-DK" dirty="0"/>
              <a:t/>
            </a:r>
            <a:br>
              <a:rPr lang="da-DK" dirty="0"/>
            </a:br>
            <a:r>
              <a:rPr lang="da-DK" sz="2800" dirty="0" smtClean="0"/>
              <a:t>Mean new Fmsy = 0.43</a:t>
            </a:r>
            <a:br>
              <a:rPr lang="da-DK" sz="2800" dirty="0" smtClean="0"/>
            </a:br>
            <a:r>
              <a:rPr lang="da-DK" sz="2800" dirty="0"/>
              <a:t/>
            </a:r>
            <a:br>
              <a:rPr lang="da-DK" sz="2800" dirty="0"/>
            </a:br>
            <a:r>
              <a:rPr lang="da-DK" sz="2800" dirty="0" smtClean="0"/>
              <a:t>Mean ICES Fmsy = 0.28</a:t>
            </a:r>
            <a:endParaRPr lang="da-DK" sz="2800" dirty="0"/>
          </a:p>
        </p:txBody>
      </p:sp>
      <p:graphicFrame>
        <p:nvGraphicFramePr>
          <p:cNvPr id="5" name="Table 4"/>
          <p:cNvGraphicFramePr>
            <a:graphicFrameLocks noGrp="1"/>
          </p:cNvGraphicFramePr>
          <p:nvPr>
            <p:extLst>
              <p:ext uri="{D42A27DB-BD31-4B8C-83A1-F6EECF244321}">
                <p14:modId xmlns:p14="http://schemas.microsoft.com/office/powerpoint/2010/main" val="3943175632"/>
              </p:ext>
            </p:extLst>
          </p:nvPr>
        </p:nvGraphicFramePr>
        <p:xfrm>
          <a:off x="5334000" y="146909"/>
          <a:ext cx="5077592" cy="6535747"/>
        </p:xfrm>
        <a:graphic>
          <a:graphicData uri="http://schemas.openxmlformats.org/drawingml/2006/table">
            <a:tbl>
              <a:tblPr>
                <a:tableStyleId>{5C22544A-7EE6-4342-B048-85BDC9FD1C3A}</a:tableStyleId>
              </a:tblPr>
              <a:tblGrid>
                <a:gridCol w="3300866"/>
                <a:gridCol w="542287"/>
                <a:gridCol w="1234439"/>
              </a:tblGrid>
              <a:tr h="289558">
                <a:tc>
                  <a:txBody>
                    <a:bodyPr/>
                    <a:lstStyle/>
                    <a:p>
                      <a:pPr algn="l" fontAlgn="b"/>
                      <a:r>
                        <a:rPr lang="da-DK" sz="1000" b="0" i="0" u="none" strike="noStrike" dirty="0" smtClean="0">
                          <a:solidFill>
                            <a:srgbClr val="000000"/>
                          </a:solidFill>
                          <a:effectLst/>
                          <a:latin typeface="Calibri" panose="020F0502020204030204" pitchFamily="34" charset="0"/>
                        </a:rPr>
                        <a:t>Stock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ICES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Final new Fmsy values</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Blue whiting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Cod in divisions 7.e–k (western English Channel and southern Celtic Seas)</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Cod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0.77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Northeast Arctic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Faroe Plateau</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Western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Haddock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Faroe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Rockall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VIIb-k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0.87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Northeast Arctic</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Northern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Southern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Western Baltic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a:t>
                      </a:r>
                      <a:r>
                        <a:rPr lang="da-DK" sz="1000" u="none" strike="noStrike" dirty="0" smtClean="0">
                          <a:effectLst/>
                        </a:rPr>
                        <a:t>Irish </a:t>
                      </a:r>
                      <a:r>
                        <a:rPr lang="da-DK" sz="1000" u="none" strike="noStrike" dirty="0">
                          <a:effectLst/>
                        </a:rPr>
                        <a:t>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Herring Celtic Sea and South of Ireland</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Gulf of Riga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25–29, 32 xGoR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E Channel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Kattegat Sund</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0.19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0.44</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10" name="Rounded Rectangle 9"/>
          <p:cNvSpPr/>
          <p:nvPr/>
        </p:nvSpPr>
        <p:spPr>
          <a:xfrm>
            <a:off x="9174480" y="146909"/>
            <a:ext cx="1371600" cy="67110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93249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9194837"/>
              </p:ext>
            </p:extLst>
          </p:nvPr>
        </p:nvGraphicFramePr>
        <p:xfrm>
          <a:off x="3771900" y="774704"/>
          <a:ext cx="7648679" cy="5483391"/>
        </p:xfrm>
        <a:graphic>
          <a:graphicData uri="http://schemas.openxmlformats.org/drawingml/2006/table">
            <a:tbl>
              <a:tblPr firstRow="1" firstCol="1" bandRow="1">
                <a:tableStyleId>{5C22544A-7EE6-4342-B048-85BDC9FD1C3A}</a:tableStyleId>
              </a:tblPr>
              <a:tblGrid>
                <a:gridCol w="2510636"/>
                <a:gridCol w="314845"/>
                <a:gridCol w="842544"/>
                <a:gridCol w="1047268"/>
                <a:gridCol w="943059"/>
                <a:gridCol w="943059"/>
                <a:gridCol w="1047268"/>
              </a:tblGrid>
              <a:tr h="579721">
                <a:tc>
                  <a:txBody>
                    <a:bodyPr/>
                    <a:lstStyle/>
                    <a:p>
                      <a:pPr algn="l">
                        <a:lnSpc>
                          <a:spcPct val="107000"/>
                        </a:lnSpc>
                        <a:spcAft>
                          <a:spcPts val="0"/>
                        </a:spcAft>
                      </a:pPr>
                      <a:r>
                        <a:rPr lang="en-US" sz="1100" dirty="0">
                          <a:effectLst/>
                        </a:rPr>
                        <a:t>Stock</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ICES 2016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Froese et al. SPM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Multispecies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Inferred from other stocks</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100" dirty="0">
                          <a:effectLst/>
                        </a:rPr>
                        <a:t>Final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3240">
                <a:tc>
                  <a:txBody>
                    <a:bodyPr/>
                    <a:lstStyle/>
                    <a:p>
                      <a:pPr algn="l">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a</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b</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c</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d</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e</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W Scotland</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1</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0.17</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0.69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0.69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Irish Sea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2</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0.37</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0.95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0.95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Cod Eastern Baltic Sea (pre 2012)</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3</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0.87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0.87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W Scotland and W Ireland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4</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0.22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0.30</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Norwegian SSP</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5</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0.26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0.26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Herring </a:t>
                      </a:r>
                      <a:r>
                        <a:rPr lang="en-US" sz="1000" dirty="0" err="1">
                          <a:effectLst/>
                        </a:rPr>
                        <a:t>Bothnian</a:t>
                      </a:r>
                      <a:r>
                        <a:rPr lang="en-US" sz="1000" dirty="0">
                          <a:effectLst/>
                        </a:rPr>
                        <a:t> Sea</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6</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0.34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0.34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Horse mackerel W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7</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gridSpan="3">
                  <a:txBody>
                    <a:bodyPr/>
                    <a:lstStyle/>
                    <a:p>
                      <a:pPr algn="ctr">
                        <a:lnSpc>
                          <a:spcPct val="107000"/>
                        </a:lnSpc>
                        <a:spcAft>
                          <a:spcPts val="0"/>
                        </a:spcAft>
                      </a:pPr>
                      <a:r>
                        <a:rPr lang="en-US"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hMerge="1">
                  <a:txBody>
                    <a:bodyPr/>
                    <a:lstStyle/>
                    <a:p>
                      <a:endParaRPr lang="da-DK"/>
                    </a:p>
                  </a:txBody>
                  <a:tcPr/>
                </a:tc>
                <a:tc hMerge="1">
                  <a:txBody>
                    <a:bodyPr/>
                    <a:lstStyle/>
                    <a:p>
                      <a:endParaRPr lang="da-DK"/>
                    </a:p>
                  </a:txBody>
                  <a:tcPr/>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gridSpan="3">
                  <a:txBody>
                    <a:bodyPr/>
                    <a:lstStyle/>
                    <a:p>
                      <a:pPr algn="ctr">
                        <a:lnSpc>
                          <a:spcPct val="107000"/>
                        </a:lnSpc>
                        <a:spcAft>
                          <a:spcPts val="0"/>
                        </a:spcAft>
                      </a:pPr>
                      <a:r>
                        <a:rPr lang="en-US" sz="1200" dirty="0">
                          <a:effectLst/>
                        </a:rPr>
                        <a:t>Surplus Production Models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hMerge="1">
                  <a:txBody>
                    <a:bodyPr/>
                    <a:lstStyle/>
                    <a:p>
                      <a:endParaRPr lang="da-DK"/>
                    </a:p>
                  </a:txBody>
                  <a:tcPr/>
                </a:tc>
                <a:tc hMerge="1">
                  <a:txBody>
                    <a:bodyPr/>
                    <a:lstStyle/>
                    <a:p>
                      <a:endParaRPr lang="da-DK"/>
                    </a:p>
                  </a:txBody>
                  <a:tcPr/>
                </a:tc>
                <a:tc>
                  <a:txBody>
                    <a:bodyPr/>
                    <a:lstStyle/>
                    <a:p>
                      <a:pPr algn="ctr">
                        <a:lnSpc>
                          <a:spcPct val="107000"/>
                        </a:lnSpc>
                        <a:spcAft>
                          <a:spcPts val="0"/>
                        </a:spcAft>
                      </a:pPr>
                      <a:r>
                        <a:rPr lang="da-DK" sz="1200">
                          <a:effectLst/>
                        </a:rPr>
                        <a:t>Final</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Schaefer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Thorson tax</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Thorson pooled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8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900">
                          <a:effectLst/>
                        </a:rPr>
                        <a:t> </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Model 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Model 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Model 8</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Blue ling Vb-VI-VII</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8</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0.19</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Tusk Va and XIV</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9</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0.226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0.14</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Golden Redfish V-VI-XII-XIV</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10</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0.097</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0.11</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0.11</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1000" dirty="0">
                          <a:effectLst/>
                        </a:rPr>
                        <a:t>Megrim (L. </a:t>
                      </a:r>
                      <a:r>
                        <a:rPr lang="en-US" sz="1000" dirty="0" err="1">
                          <a:effectLst/>
                        </a:rPr>
                        <a:t>whif</a:t>
                      </a:r>
                      <a:r>
                        <a:rPr lang="en-US" sz="1000" dirty="0">
                          <a:effectLst/>
                        </a:rPr>
                        <a:t>.)  in divisions 7.b–k, 8.a–b, and 8.d</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11</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0.19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0.59</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0.55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0.55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en-US" sz="1000" dirty="0">
                          <a:effectLst/>
                        </a:rPr>
                        <a:t>Ling Iceland Grounds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12</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a:effectLst/>
                        </a:rPr>
                        <a:t>0.284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0.43</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0.44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0.38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en-US" sz="1200" dirty="0">
                          <a:effectLst/>
                        </a:rPr>
                        <a:t>0.42</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197003">
                <a:tc>
                  <a:txBody>
                    <a:bodyPr/>
                    <a:lstStyle/>
                    <a:p>
                      <a:pPr algn="l">
                        <a:lnSpc>
                          <a:spcPct val="107000"/>
                        </a:lnSpc>
                        <a:spcAft>
                          <a:spcPts val="0"/>
                        </a:spcAft>
                      </a:pPr>
                      <a:r>
                        <a:rPr lang="da-DK" sz="1000" dirty="0">
                          <a:effectLst/>
                        </a:rPr>
                        <a:t>Atlantic menhaden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da-DK" sz="800">
                          <a:effectLst/>
                        </a:rPr>
                        <a:t>13</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0.76</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0.74</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0.75</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0.75</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r h="386481">
                <a:tc>
                  <a:txBody>
                    <a:bodyPr/>
                    <a:lstStyle/>
                    <a:p>
                      <a:pPr algn="l">
                        <a:lnSpc>
                          <a:spcPct val="107000"/>
                        </a:lnSpc>
                        <a:spcAft>
                          <a:spcPts val="0"/>
                        </a:spcAft>
                      </a:pPr>
                      <a:r>
                        <a:rPr lang="en-US" sz="1000" dirty="0">
                          <a:effectLst/>
                        </a:rPr>
                        <a:t>Summer flounder Mid-Atlantic Coast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l">
                        <a:lnSpc>
                          <a:spcPct val="107000"/>
                        </a:lnSpc>
                        <a:spcAft>
                          <a:spcPts val="0"/>
                        </a:spcAft>
                      </a:pPr>
                      <a:r>
                        <a:rPr lang="en-US" sz="800">
                          <a:effectLst/>
                        </a:rPr>
                        <a:t>14</a:t>
                      </a:r>
                      <a:endParaRPr lang="da-DK" sz="9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1.08</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1.12</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a:effectLst/>
                        </a:rPr>
                        <a:t>1.10</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c>
                  <a:txBody>
                    <a:bodyPr/>
                    <a:lstStyle/>
                    <a:p>
                      <a:pPr algn="ctr">
                        <a:lnSpc>
                          <a:spcPct val="107000"/>
                        </a:lnSpc>
                        <a:spcAft>
                          <a:spcPts val="0"/>
                        </a:spcAft>
                      </a:pPr>
                      <a:r>
                        <a:rPr lang="da-DK" sz="1200" dirty="0">
                          <a:effectLst/>
                        </a:rPr>
                        <a:t>1.10</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77" marR="58677" marT="0" marB="0"/>
                </a:tc>
              </a:tr>
            </a:tbl>
          </a:graphicData>
        </a:graphic>
      </p:graphicFrame>
      <p:sp>
        <p:nvSpPr>
          <p:cNvPr id="3" name="TextBox 2"/>
          <p:cNvSpPr txBox="1"/>
          <p:nvPr/>
        </p:nvSpPr>
        <p:spPr>
          <a:xfrm>
            <a:off x="444500" y="1828800"/>
            <a:ext cx="2159000" cy="4862870"/>
          </a:xfrm>
          <a:prstGeom prst="rect">
            <a:avLst/>
          </a:prstGeom>
          <a:noFill/>
        </p:spPr>
        <p:txBody>
          <a:bodyPr wrap="square" rtlCol="0">
            <a:spAutoFit/>
          </a:bodyPr>
          <a:lstStyle/>
          <a:p>
            <a:r>
              <a:rPr lang="en-US" sz="1000" dirty="0"/>
              <a:t>Footnotes</a:t>
            </a:r>
            <a:r>
              <a:rPr lang="en-US" sz="1000" dirty="0" smtClean="0"/>
              <a:t>.</a:t>
            </a:r>
          </a:p>
          <a:p>
            <a:endParaRPr lang="en-US" sz="1000" dirty="0"/>
          </a:p>
          <a:p>
            <a:r>
              <a:rPr lang="en-US" sz="1000" dirty="0"/>
              <a:t>1d. Mean of cod in Irish Sea, in divisions 7.e–k (western English Channel and southern Celtic Seas), the North Sea, and Faroe Islands (0.95, 0.63, 0.77, 0.41) equal to 0.69</a:t>
            </a:r>
            <a:r>
              <a:rPr lang="en-US" sz="1000" dirty="0" smtClean="0"/>
              <a:t>.</a:t>
            </a:r>
          </a:p>
          <a:p>
            <a:endParaRPr lang="en-US" sz="1000" dirty="0"/>
          </a:p>
          <a:p>
            <a:r>
              <a:rPr lang="en-US" sz="1000" dirty="0"/>
              <a:t>3c. Most complete model: Multispecies FMSY Gislason (1999). The options assuming constant relationship in F between the three stocks (that of 1996</a:t>
            </a:r>
            <a:r>
              <a:rPr lang="en-US" sz="1000" dirty="0" smtClean="0"/>
              <a:t>).</a:t>
            </a:r>
          </a:p>
          <a:p>
            <a:endParaRPr lang="en-US" sz="1000" dirty="0"/>
          </a:p>
          <a:p>
            <a:r>
              <a:rPr lang="en-US" sz="1000" dirty="0"/>
              <a:t>4d. Mean of Herring Icelandic, Herring Irish Sea, Herring Celtic Sea and South of Ireland, Herring North Sea, (i.e. 0.26, 0.43, 0.41, and 0.46) equal to 0.39</a:t>
            </a:r>
            <a:r>
              <a:rPr lang="en-US" sz="1000" dirty="0" smtClean="0"/>
              <a:t>.</a:t>
            </a:r>
          </a:p>
          <a:p>
            <a:endParaRPr lang="en-US" sz="1000" dirty="0"/>
          </a:p>
          <a:p>
            <a:r>
              <a:rPr lang="en-US" sz="1000" dirty="0"/>
              <a:t>4e. Mean of the two </a:t>
            </a:r>
            <a:r>
              <a:rPr lang="en-US" sz="1000" dirty="0" smtClean="0"/>
              <a:t>values</a:t>
            </a:r>
          </a:p>
          <a:p>
            <a:r>
              <a:rPr lang="en-US" sz="1000" dirty="0" smtClean="0"/>
              <a:t>.</a:t>
            </a:r>
            <a:endParaRPr lang="en-US" sz="1000" dirty="0"/>
          </a:p>
          <a:p>
            <a:r>
              <a:rPr lang="en-US" sz="1000" dirty="0"/>
              <a:t>6d. Similar to Icelandic herring. </a:t>
            </a:r>
            <a:endParaRPr lang="en-US" sz="1000" dirty="0" smtClean="0"/>
          </a:p>
          <a:p>
            <a:endParaRPr lang="en-US" sz="1000" dirty="0"/>
          </a:p>
          <a:p>
            <a:r>
              <a:rPr lang="en-US" sz="1000" dirty="0"/>
              <a:t>7d. Average of herring in western Baltic (0.31), herring in </a:t>
            </a:r>
            <a:r>
              <a:rPr lang="en-US" sz="1000" dirty="0" err="1"/>
              <a:t>Guld</a:t>
            </a:r>
            <a:r>
              <a:rPr lang="en-US" sz="1000" dirty="0"/>
              <a:t> of Riga (0.42) and herring 25–29, 32 </a:t>
            </a:r>
            <a:r>
              <a:rPr lang="en-US" sz="1000" dirty="0" err="1"/>
              <a:t>xGoR</a:t>
            </a:r>
            <a:r>
              <a:rPr lang="en-US" sz="1000" dirty="0"/>
              <a:t> (0.28</a:t>
            </a:r>
            <a:r>
              <a:rPr lang="en-US" sz="1000" dirty="0" smtClean="0"/>
              <a:t>).</a:t>
            </a:r>
          </a:p>
          <a:p>
            <a:endParaRPr lang="en-US" sz="1000" dirty="0"/>
          </a:p>
          <a:p>
            <a:r>
              <a:rPr lang="en-US" sz="1000" dirty="0"/>
              <a:t>8d. Assumed equal to mackerel due to similar growth and maximum age.</a:t>
            </a:r>
          </a:p>
        </p:txBody>
      </p:sp>
      <p:sp>
        <p:nvSpPr>
          <p:cNvPr id="4" name="TextBox 3"/>
          <p:cNvSpPr txBox="1"/>
          <p:nvPr/>
        </p:nvSpPr>
        <p:spPr>
          <a:xfrm>
            <a:off x="584200" y="647700"/>
            <a:ext cx="2171700" cy="646331"/>
          </a:xfrm>
          <a:prstGeom prst="rect">
            <a:avLst/>
          </a:prstGeom>
          <a:noFill/>
        </p:spPr>
        <p:txBody>
          <a:bodyPr wrap="square" rtlCol="0">
            <a:spAutoFit/>
          </a:bodyPr>
          <a:lstStyle/>
          <a:p>
            <a:r>
              <a:rPr lang="da-DK" dirty="0" smtClean="0"/>
              <a:t>Preliminary results for 14 more stocks</a:t>
            </a:r>
            <a:endParaRPr lang="da-DK" dirty="0"/>
          </a:p>
        </p:txBody>
      </p:sp>
    </p:spTree>
    <p:extLst>
      <p:ext uri="{BB962C8B-B14F-4D97-AF65-F5344CB8AC3E}">
        <p14:creationId xmlns:p14="http://schemas.microsoft.com/office/powerpoint/2010/main" val="1171226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15772" y="2070100"/>
            <a:ext cx="6384449" cy="3842571"/>
          </a:xfrm>
          <a:prstGeom prst="rect">
            <a:avLst/>
          </a:prstGeom>
        </p:spPr>
      </p:pic>
      <p:sp>
        <p:nvSpPr>
          <p:cNvPr id="2" name="Title 1"/>
          <p:cNvSpPr>
            <a:spLocks noGrp="1"/>
          </p:cNvSpPr>
          <p:nvPr>
            <p:ph type="title"/>
          </p:nvPr>
        </p:nvSpPr>
        <p:spPr/>
        <p:txBody>
          <a:bodyPr/>
          <a:lstStyle/>
          <a:p>
            <a:r>
              <a:rPr lang="da-DK" dirty="0" smtClean="0"/>
              <a:t>Urgent actions needed – about 4 million t of catch is foregone each year!</a:t>
            </a:r>
            <a:endParaRPr lang="da-DK" dirty="0"/>
          </a:p>
        </p:txBody>
      </p:sp>
      <p:sp>
        <p:nvSpPr>
          <p:cNvPr id="5" name="Up Arrow 4"/>
          <p:cNvSpPr/>
          <p:nvPr/>
        </p:nvSpPr>
        <p:spPr>
          <a:xfrm>
            <a:off x="4851400" y="3619500"/>
            <a:ext cx="111483" cy="14859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Up Arrow 5"/>
          <p:cNvSpPr/>
          <p:nvPr/>
        </p:nvSpPr>
        <p:spPr>
          <a:xfrm>
            <a:off x="5750165" y="2971800"/>
            <a:ext cx="127001"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4031471" y="2866122"/>
            <a:ext cx="1168400" cy="923330"/>
          </a:xfrm>
          <a:prstGeom prst="rect">
            <a:avLst/>
          </a:prstGeom>
          <a:noFill/>
        </p:spPr>
        <p:txBody>
          <a:bodyPr wrap="square" rtlCol="0">
            <a:spAutoFit/>
          </a:bodyPr>
          <a:lstStyle/>
          <a:p>
            <a:r>
              <a:rPr lang="da-DK" dirty="0" smtClean="0"/>
              <a:t>Current single species</a:t>
            </a:r>
            <a:endParaRPr lang="da-DK" dirty="0"/>
          </a:p>
        </p:txBody>
      </p:sp>
      <p:sp>
        <p:nvSpPr>
          <p:cNvPr id="10" name="TextBox 9"/>
          <p:cNvSpPr txBox="1"/>
          <p:nvPr/>
        </p:nvSpPr>
        <p:spPr>
          <a:xfrm>
            <a:off x="4955637" y="2030085"/>
            <a:ext cx="1716058" cy="646331"/>
          </a:xfrm>
          <a:prstGeom prst="rect">
            <a:avLst/>
          </a:prstGeom>
          <a:noFill/>
        </p:spPr>
        <p:txBody>
          <a:bodyPr wrap="square" rtlCol="0">
            <a:spAutoFit/>
          </a:bodyPr>
          <a:lstStyle/>
          <a:p>
            <a:r>
              <a:rPr lang="da-DK" dirty="0" smtClean="0"/>
              <a:t>Towards Ecosystem Fmsy</a:t>
            </a:r>
            <a:endParaRPr lang="da-DK" dirty="0"/>
          </a:p>
        </p:txBody>
      </p:sp>
      <p:sp>
        <p:nvSpPr>
          <p:cNvPr id="3" name="Up-Down Arrow 2"/>
          <p:cNvSpPr/>
          <p:nvPr/>
        </p:nvSpPr>
        <p:spPr>
          <a:xfrm>
            <a:off x="5271338" y="3015813"/>
            <a:ext cx="212840" cy="647700"/>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2" name="Straight Connector 11"/>
          <p:cNvCxnSpPr/>
          <p:nvPr/>
        </p:nvCxnSpPr>
        <p:spPr>
          <a:xfrm>
            <a:off x="4955637" y="3663513"/>
            <a:ext cx="886363"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5637" y="3015813"/>
            <a:ext cx="89360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56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90725"/>
            <a:ext cx="10515600" cy="1325563"/>
          </a:xfrm>
        </p:spPr>
        <p:txBody>
          <a:bodyPr>
            <a:normAutofit fontScale="90000"/>
          </a:bodyPr>
          <a:lstStyle/>
          <a:p>
            <a:r>
              <a:rPr lang="da-DK" dirty="0" smtClean="0"/>
              <a:t>We see a problem with the current Fmsy values – they are biased downwards.</a:t>
            </a:r>
            <a:br>
              <a:rPr lang="da-DK" dirty="0" smtClean="0"/>
            </a:br>
            <a:r>
              <a:rPr lang="da-DK" dirty="0"/>
              <a:t/>
            </a:r>
            <a:br>
              <a:rPr lang="da-DK" dirty="0"/>
            </a:br>
            <a:r>
              <a:rPr lang="da-DK" dirty="0" smtClean="0"/>
              <a:t>There are probably several ways to rectify it </a:t>
            </a:r>
            <a:r>
              <a:rPr lang="da-DK" sz="3100" dirty="0" smtClean="0"/>
              <a:t>...but it is pretty urgent </a:t>
            </a:r>
            <a:r>
              <a:rPr lang="da-DK" dirty="0" smtClean="0"/>
              <a:t/>
            </a:r>
            <a:br>
              <a:rPr lang="da-DK" dirty="0" smtClean="0"/>
            </a:br>
            <a:r>
              <a:rPr lang="da-DK" dirty="0"/>
              <a:t/>
            </a:r>
            <a:br>
              <a:rPr lang="da-DK" dirty="0"/>
            </a:br>
            <a:r>
              <a:rPr lang="da-DK" dirty="0" smtClean="0"/>
              <a:t>We propose this set of Fmsy values - that has no bias known to science</a:t>
            </a:r>
            <a:endParaRPr lang="da-DK" dirty="0"/>
          </a:p>
        </p:txBody>
      </p:sp>
      <p:sp>
        <p:nvSpPr>
          <p:cNvPr id="3" name="Content Placeholder 2"/>
          <p:cNvSpPr>
            <a:spLocks noGrp="1"/>
          </p:cNvSpPr>
          <p:nvPr>
            <p:ph idx="1"/>
          </p:nvPr>
        </p:nvSpPr>
        <p:spPr>
          <a:xfrm>
            <a:off x="1447800" y="5270499"/>
            <a:ext cx="10515600" cy="2697163"/>
          </a:xfrm>
        </p:spPr>
        <p:txBody>
          <a:bodyPr/>
          <a:lstStyle/>
          <a:p>
            <a:r>
              <a:rPr lang="da-DK" dirty="0" smtClean="0"/>
              <a:t>If ICES choose to use them – it is very easily done....</a:t>
            </a:r>
            <a:endParaRPr lang="da-DK" dirty="0"/>
          </a:p>
        </p:txBody>
      </p:sp>
    </p:spTree>
    <p:extLst>
      <p:ext uri="{BB962C8B-B14F-4D97-AF65-F5344CB8AC3E}">
        <p14:creationId xmlns:p14="http://schemas.microsoft.com/office/powerpoint/2010/main" val="2309237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322892"/>
            <a:ext cx="2892552" cy="3379408"/>
          </a:xfrm>
        </p:spPr>
        <p:txBody>
          <a:bodyPr>
            <a:normAutofit fontScale="90000"/>
          </a:bodyPr>
          <a:lstStyle/>
          <a:p>
            <a:r>
              <a:rPr lang="da-DK" sz="3100" dirty="0" smtClean="0"/>
              <a:t>”Business as usual”  except with new Fmsy values </a:t>
            </a:r>
            <a:br>
              <a:rPr lang="da-DK" sz="3100" dirty="0" smtClean="0"/>
            </a:br>
            <a:r>
              <a:rPr lang="da-DK" sz="3100" dirty="0"/>
              <a:t/>
            </a:r>
            <a:br>
              <a:rPr lang="da-DK" sz="3100" dirty="0"/>
            </a:br>
            <a:r>
              <a:rPr lang="da-DK" sz="3100" dirty="0" smtClean="0"/>
              <a:t>-- still use the ICES HCR – so the risk to stock collapse very small !!</a:t>
            </a:r>
            <a:r>
              <a:rPr lang="da-DK" sz="3100" dirty="0"/>
              <a:t/>
            </a:r>
            <a:br>
              <a:rPr lang="da-DK" sz="3100" dirty="0"/>
            </a:br>
            <a:endParaRPr lang="da-DK" sz="3100" dirty="0"/>
          </a:p>
        </p:txBody>
      </p:sp>
      <p:sp>
        <p:nvSpPr>
          <p:cNvPr id="3" name="Content Placeholder 2"/>
          <p:cNvSpPr>
            <a:spLocks noGrp="1"/>
          </p:cNvSpPr>
          <p:nvPr>
            <p:ph idx="1"/>
          </p:nvPr>
        </p:nvSpPr>
        <p:spPr>
          <a:xfrm>
            <a:off x="557784" y="736853"/>
            <a:ext cx="10515600" cy="799339"/>
          </a:xfrm>
        </p:spPr>
        <p:txBody>
          <a:bodyPr/>
          <a:lstStyle/>
          <a:p>
            <a:pPr marL="0" indent="0">
              <a:buNone/>
            </a:pPr>
            <a:endParaRPr lang="da-DK" dirty="0" smtClean="0"/>
          </a:p>
        </p:txBody>
      </p:sp>
      <p:pic>
        <p:nvPicPr>
          <p:cNvPr id="4" name="Picture 3"/>
          <p:cNvPicPr>
            <a:picLocks noChangeAspect="1"/>
          </p:cNvPicPr>
          <p:nvPr/>
        </p:nvPicPr>
        <p:blipFill>
          <a:blip r:embed="rId3"/>
          <a:stretch>
            <a:fillRect/>
          </a:stretch>
        </p:blipFill>
        <p:spPr>
          <a:xfrm>
            <a:off x="3648456" y="736853"/>
            <a:ext cx="7760324" cy="5688758"/>
          </a:xfrm>
          <a:prstGeom prst="rect">
            <a:avLst/>
          </a:prstGeom>
        </p:spPr>
      </p:pic>
      <p:sp>
        <p:nvSpPr>
          <p:cNvPr id="5" name="Oval 4"/>
          <p:cNvSpPr/>
          <p:nvPr/>
        </p:nvSpPr>
        <p:spPr>
          <a:xfrm>
            <a:off x="6437376" y="1536192"/>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p:cNvSpPr/>
          <p:nvPr/>
        </p:nvSpPr>
        <p:spPr>
          <a:xfrm>
            <a:off x="6422136" y="3078693"/>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5370576" y="3078693"/>
            <a:ext cx="853440" cy="646331"/>
          </a:xfrm>
          <a:prstGeom prst="rect">
            <a:avLst/>
          </a:prstGeom>
          <a:noFill/>
          <a:ln w="38100">
            <a:solidFill>
              <a:srgbClr val="00B050"/>
            </a:solidFill>
          </a:ln>
        </p:spPr>
        <p:txBody>
          <a:bodyPr wrap="square" rtlCol="0">
            <a:spAutoFit/>
          </a:bodyPr>
          <a:lstStyle/>
          <a:p>
            <a:r>
              <a:rPr lang="da-DK" dirty="0" smtClean="0"/>
              <a:t>New Fmsy</a:t>
            </a:r>
            <a:endParaRPr lang="da-DK" dirty="0"/>
          </a:p>
        </p:txBody>
      </p:sp>
      <p:sp>
        <p:nvSpPr>
          <p:cNvPr id="10" name="TextBox 9"/>
          <p:cNvSpPr txBox="1"/>
          <p:nvPr/>
        </p:nvSpPr>
        <p:spPr>
          <a:xfrm>
            <a:off x="5120640" y="1744876"/>
            <a:ext cx="987552" cy="646331"/>
          </a:xfrm>
          <a:prstGeom prst="rect">
            <a:avLst/>
          </a:prstGeom>
          <a:noFill/>
          <a:ln w="38100">
            <a:solidFill>
              <a:srgbClr val="00B050"/>
            </a:solidFill>
          </a:ln>
        </p:spPr>
        <p:txBody>
          <a:bodyPr wrap="square" rtlCol="0">
            <a:spAutoFit/>
          </a:bodyPr>
          <a:lstStyle/>
          <a:p>
            <a:r>
              <a:rPr lang="da-DK" dirty="0" smtClean="0"/>
              <a:t>Present Fmsy</a:t>
            </a:r>
            <a:endParaRPr lang="da-DK" dirty="0"/>
          </a:p>
        </p:txBody>
      </p:sp>
      <p:sp>
        <p:nvSpPr>
          <p:cNvPr id="9" name="TextBox 8"/>
          <p:cNvSpPr txBox="1"/>
          <p:nvPr/>
        </p:nvSpPr>
        <p:spPr>
          <a:xfrm>
            <a:off x="7729728" y="1617964"/>
            <a:ext cx="987552" cy="369332"/>
          </a:xfrm>
          <a:prstGeom prst="rect">
            <a:avLst/>
          </a:prstGeom>
          <a:noFill/>
          <a:ln w="38100">
            <a:solidFill>
              <a:srgbClr val="00B050"/>
            </a:solidFill>
          </a:ln>
        </p:spPr>
        <p:txBody>
          <a:bodyPr wrap="square" rtlCol="0">
            <a:spAutoFit/>
          </a:bodyPr>
          <a:lstStyle/>
          <a:p>
            <a:endParaRPr lang="da-DK" dirty="0"/>
          </a:p>
        </p:txBody>
      </p:sp>
      <p:sp>
        <p:nvSpPr>
          <p:cNvPr id="11" name="TextBox 10"/>
          <p:cNvSpPr txBox="1"/>
          <p:nvPr/>
        </p:nvSpPr>
        <p:spPr>
          <a:xfrm>
            <a:off x="7741978" y="3111541"/>
            <a:ext cx="987552" cy="369332"/>
          </a:xfrm>
          <a:prstGeom prst="rect">
            <a:avLst/>
          </a:prstGeom>
          <a:noFill/>
          <a:ln w="38100">
            <a:solidFill>
              <a:srgbClr val="00B050"/>
            </a:solidFill>
          </a:ln>
        </p:spPr>
        <p:txBody>
          <a:bodyPr wrap="square" rtlCol="0">
            <a:spAutoFit/>
          </a:bodyPr>
          <a:lstStyle/>
          <a:p>
            <a:endParaRPr lang="da-DK" dirty="0"/>
          </a:p>
        </p:txBody>
      </p:sp>
    </p:spTree>
    <p:extLst>
      <p:ext uri="{BB962C8B-B14F-4D97-AF65-F5344CB8AC3E}">
        <p14:creationId xmlns:p14="http://schemas.microsoft.com/office/powerpoint/2010/main" val="107675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Symposium in Copenhagen 10-11 October – to discuss it further</a:t>
            </a:r>
            <a:br>
              <a:rPr lang="da-DK" dirty="0" smtClean="0"/>
            </a:br>
            <a:r>
              <a:rPr lang="da-DK" dirty="0"/>
              <a:t/>
            </a:r>
            <a:br>
              <a:rPr lang="da-DK" dirty="0"/>
            </a:br>
            <a:r>
              <a:rPr lang="da-DK" dirty="0" smtClean="0"/>
              <a:t>Sign up!!</a:t>
            </a:r>
            <a:endParaRPr lang="da-DK" dirty="0"/>
          </a:p>
        </p:txBody>
      </p:sp>
      <p:sp>
        <p:nvSpPr>
          <p:cNvPr id="3" name="Text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986203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Billede 4" descr="Billede 4"/>
          <p:cNvPicPr>
            <a:picLocks noChangeAspect="1"/>
          </p:cNvPicPr>
          <p:nvPr/>
        </p:nvPicPr>
        <p:blipFill rotWithShape="1">
          <a:blip r:embed="rId2">
            <a:extLst/>
          </a:blip>
          <a:srcRect l="31983" t="837" r="31609" b="-680"/>
          <a:stretch/>
        </p:blipFill>
        <p:spPr>
          <a:xfrm>
            <a:off x="3634853" y="-62578"/>
            <a:ext cx="5232350" cy="6960875"/>
          </a:xfrm>
          <a:prstGeom prst="rect">
            <a:avLst/>
          </a:prstGeom>
          <a:ln w="12700">
            <a:miter lim="400000"/>
          </a:ln>
        </p:spPr>
      </p:pic>
      <p:pic>
        <p:nvPicPr>
          <p:cNvPr id="113" name="Picture 2" descr="Picture 2"/>
          <p:cNvPicPr>
            <a:picLocks noChangeAspect="1"/>
          </p:cNvPicPr>
          <p:nvPr/>
        </p:nvPicPr>
        <p:blipFill>
          <a:blip r:embed="rId3">
            <a:extLst/>
          </a:blip>
          <a:stretch>
            <a:fillRect/>
          </a:stretch>
        </p:blipFill>
        <p:spPr>
          <a:xfrm>
            <a:off x="3922031" y="1911727"/>
            <a:ext cx="913510" cy="808220"/>
          </a:xfrm>
          <a:prstGeom prst="rect">
            <a:avLst/>
          </a:prstGeom>
          <a:ln w="12700">
            <a:miter lim="400000"/>
          </a:ln>
        </p:spPr>
      </p:pic>
      <p:pic>
        <p:nvPicPr>
          <p:cNvPr id="114" name="Picture 3" descr="Picture 3"/>
          <p:cNvPicPr>
            <a:picLocks noChangeAspect="1"/>
          </p:cNvPicPr>
          <p:nvPr/>
        </p:nvPicPr>
        <p:blipFill>
          <a:blip r:embed="rId4">
            <a:extLst/>
          </a:blip>
          <a:stretch>
            <a:fillRect/>
          </a:stretch>
        </p:blipFill>
        <p:spPr>
          <a:xfrm>
            <a:off x="3925187" y="2843945"/>
            <a:ext cx="913510" cy="252309"/>
          </a:xfrm>
          <a:prstGeom prst="rect">
            <a:avLst/>
          </a:prstGeom>
          <a:ln w="12700">
            <a:miter lim="400000"/>
          </a:ln>
        </p:spPr>
      </p:pic>
      <p:pic>
        <p:nvPicPr>
          <p:cNvPr id="115" name="Picture 4" descr="Picture 4"/>
          <p:cNvPicPr>
            <a:picLocks noChangeAspect="1"/>
          </p:cNvPicPr>
          <p:nvPr/>
        </p:nvPicPr>
        <p:blipFill>
          <a:blip r:embed="rId5">
            <a:extLst/>
          </a:blip>
          <a:stretch>
            <a:fillRect/>
          </a:stretch>
        </p:blipFill>
        <p:spPr>
          <a:xfrm>
            <a:off x="3925188" y="1636803"/>
            <a:ext cx="910353" cy="162248"/>
          </a:xfrm>
          <a:prstGeom prst="rect">
            <a:avLst/>
          </a:prstGeom>
          <a:ln w="12700">
            <a:miter lim="400000"/>
          </a:ln>
        </p:spPr>
      </p:pic>
      <p:sp>
        <p:nvSpPr>
          <p:cNvPr id="116" name="Text Box 5"/>
          <p:cNvSpPr txBox="1"/>
          <p:nvPr/>
        </p:nvSpPr>
        <p:spPr>
          <a:xfrm>
            <a:off x="4164980" y="452297"/>
            <a:ext cx="4224047" cy="11150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633039">
              <a:defRPr>
                <a:solidFill>
                  <a:srgbClr val="FFFFFF"/>
                </a:solidFill>
                <a:latin typeface="Palatino Linotype"/>
                <a:ea typeface="Palatino Linotype"/>
                <a:cs typeface="Palatino Linotype"/>
                <a:sym typeface="Palatino Linotype"/>
              </a:defRPr>
            </a:pPr>
            <a:r>
              <a:rPr sz="1246" dirty="0"/>
              <a:t>Symposium</a:t>
            </a:r>
          </a:p>
          <a:p>
            <a:pPr defTabSz="633039">
              <a:defRPr sz="2600">
                <a:solidFill>
                  <a:srgbClr val="FFFFFF"/>
                </a:solidFill>
                <a:latin typeface="Palatino Linotype"/>
                <a:ea typeface="Palatino Linotype"/>
                <a:cs typeface="Palatino Linotype"/>
                <a:sym typeface="Palatino Linotype"/>
              </a:defRPr>
            </a:pPr>
            <a:r>
              <a:rPr sz="2000" dirty="0"/>
              <a:t>Optimizing sustainable fishing yields - ecosystem and management perspectives  </a:t>
            </a:r>
          </a:p>
        </p:txBody>
      </p:sp>
      <p:sp>
        <p:nvSpPr>
          <p:cNvPr id="117" name="Text Box 6"/>
          <p:cNvSpPr txBox="1"/>
          <p:nvPr/>
        </p:nvSpPr>
        <p:spPr>
          <a:xfrm>
            <a:off x="5445136" y="2315837"/>
            <a:ext cx="3117337" cy="259622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633039">
              <a:spcBef>
                <a:spcPts val="692"/>
              </a:spcBef>
              <a:defRPr sz="1400" b="1">
                <a:solidFill>
                  <a:srgbClr val="FFFFFF"/>
                </a:solidFill>
                <a:latin typeface="Palatino Linotype"/>
                <a:ea typeface="Palatino Linotype"/>
                <a:cs typeface="Palatino Linotype"/>
                <a:sym typeface="Palatino Linotype"/>
              </a:defRPr>
            </a:pPr>
            <a:r>
              <a:rPr sz="969" dirty="0"/>
              <a:t>Fish stocks in the North Atlantic are rebuilding, calling for exploitation that ensures ecological, social and economic sustainability. Technically, this calls for exploitation at the level that gives maximum sustainable yield (MSY), but how should this be estimated?</a:t>
            </a:r>
          </a:p>
          <a:p>
            <a:pPr defTabSz="633039">
              <a:spcBef>
                <a:spcPts val="692"/>
              </a:spcBef>
              <a:defRPr sz="1400" b="1">
                <a:solidFill>
                  <a:srgbClr val="FFFFFF"/>
                </a:solidFill>
                <a:latin typeface="Palatino Linotype"/>
                <a:ea typeface="Palatino Linotype"/>
                <a:cs typeface="Palatino Linotype"/>
                <a:sym typeface="Palatino Linotype"/>
              </a:defRPr>
            </a:pPr>
            <a:r>
              <a:rPr sz="969" dirty="0"/>
              <a:t>A working group of the Nordic Marine Think Tank (NMTT) has evaluated the question, and will along with invited scientists</a:t>
            </a:r>
            <a:r>
              <a:rPr lang="en-US" sz="969" dirty="0"/>
              <a:t>, stakeholders</a:t>
            </a:r>
            <a:r>
              <a:rPr sz="969" dirty="0"/>
              <a:t> and managers present and discuss MSY reference points.</a:t>
            </a:r>
          </a:p>
          <a:p>
            <a:pPr defTabSz="633039">
              <a:spcBef>
                <a:spcPts val="692"/>
              </a:spcBef>
              <a:defRPr sz="1400" b="1">
                <a:solidFill>
                  <a:srgbClr val="FFFFFF"/>
                </a:solidFill>
                <a:latin typeface="Palatino Linotype"/>
                <a:ea typeface="Palatino Linotype"/>
                <a:cs typeface="Palatino Linotype"/>
                <a:sym typeface="Palatino Linotype"/>
              </a:defRPr>
            </a:pPr>
            <a:r>
              <a:rPr sz="969" dirty="0"/>
              <a:t>Scientists, managers, </a:t>
            </a:r>
            <a:r>
              <a:rPr lang="en-US" sz="969" dirty="0"/>
              <a:t>industry </a:t>
            </a:r>
            <a:r>
              <a:rPr sz="969" dirty="0"/>
              <a:t>and the general public are welcome.</a:t>
            </a:r>
          </a:p>
          <a:p>
            <a:pPr defTabSz="633039">
              <a:spcBef>
                <a:spcPts val="692"/>
              </a:spcBef>
              <a:defRPr sz="1400" b="1">
                <a:solidFill>
                  <a:srgbClr val="FFFFFF"/>
                </a:solidFill>
                <a:latin typeface="Palatino Linotype"/>
                <a:ea typeface="Palatino Linotype"/>
                <a:cs typeface="Palatino Linotype"/>
                <a:sym typeface="Palatino Linotype"/>
              </a:defRPr>
            </a:pPr>
            <a:r>
              <a:rPr sz="969" dirty="0"/>
              <a:t>Venue: DGI BYEN, Copenhagen, Denmark. </a:t>
            </a:r>
            <a:r>
              <a:rPr lang="en-CA" sz="969" dirty="0"/>
              <a:t/>
            </a:r>
            <a:br>
              <a:rPr lang="en-CA" sz="969" dirty="0"/>
            </a:br>
            <a:r>
              <a:rPr lang="da-DK" sz="969" dirty="0"/>
              <a:t>13:00, </a:t>
            </a:r>
            <a:r>
              <a:rPr sz="969" dirty="0"/>
              <a:t>10 October </a:t>
            </a:r>
            <a:r>
              <a:rPr lang="da-DK" sz="969" dirty="0"/>
              <a:t>to </a:t>
            </a:r>
            <a:r>
              <a:rPr sz="969" dirty="0"/>
              <a:t>13:00</a:t>
            </a:r>
            <a:r>
              <a:rPr lang="da-DK" sz="969" dirty="0"/>
              <a:t>, 11 October, 2018</a:t>
            </a:r>
            <a:r>
              <a:rPr sz="969" dirty="0"/>
              <a:t>.</a:t>
            </a:r>
          </a:p>
          <a:p>
            <a:pPr defTabSz="633039">
              <a:spcBef>
                <a:spcPts val="692"/>
              </a:spcBef>
              <a:defRPr sz="1400" b="1">
                <a:solidFill>
                  <a:srgbClr val="FFFFFF"/>
                </a:solidFill>
                <a:latin typeface="Palatino Linotype"/>
                <a:ea typeface="Palatino Linotype"/>
                <a:cs typeface="Palatino Linotype"/>
                <a:sym typeface="Palatino Linotype"/>
              </a:defRPr>
            </a:pPr>
            <a:r>
              <a:rPr sz="969" dirty="0"/>
              <a:t>Register at </a:t>
            </a:r>
            <a:r>
              <a:rPr sz="969" u="sng" dirty="0">
                <a:solidFill>
                  <a:schemeClr val="bg1"/>
                </a:solidFill>
                <a:uFill>
                  <a:solidFill>
                    <a:srgbClr val="0563C1"/>
                  </a:solidFill>
                </a:uFill>
                <a:hlinkClick r:id="rId6"/>
              </a:rPr>
              <a:t>fmsy.eventbrite.com  </a:t>
            </a:r>
          </a:p>
        </p:txBody>
      </p:sp>
      <p:sp>
        <p:nvSpPr>
          <p:cNvPr id="118" name="Text Box 7"/>
          <p:cNvSpPr txBox="1"/>
          <p:nvPr/>
        </p:nvSpPr>
        <p:spPr>
          <a:xfrm>
            <a:off x="4724116" y="6315777"/>
            <a:ext cx="3669690" cy="392129"/>
          </a:xfrm>
          <a:prstGeom prst="rect">
            <a:avLst/>
          </a:prstGeom>
          <a:solidFill>
            <a:srgbClr val="0070C0"/>
          </a:solidFill>
          <a:ln w="6350">
            <a:solidFill>
              <a:schemeClr val="accent5"/>
            </a:solidFill>
            <a:miter/>
          </a:ln>
          <a:extLst>
            <a:ext uri="{C572A759-6A51-4108-AA02-DFA0A04FC94B}">
              <ma14:wrappingTextBoxFlag xmlns:ma14="http://schemas.microsoft.com/office/mac/drawingml/2011/main" xmlns="" val="1"/>
            </a:ext>
          </a:extLst>
        </p:spPr>
        <p:txBody>
          <a:bodyPr lIns="25322" tIns="25322" rIns="25322" bIns="25322">
            <a:spAutoFit/>
          </a:bodyPr>
          <a:lstStyle>
            <a:lvl1pPr>
              <a:defRPr>
                <a:solidFill>
                  <a:srgbClr val="FFFFFF"/>
                </a:solidFill>
              </a:defRPr>
            </a:lvl1pPr>
          </a:lstStyle>
          <a:p>
            <a:r>
              <a:rPr sz="1108" dirty="0">
                <a:latin typeface="Palatino Linotype" panose="02040502050505030304" pitchFamily="18" charset="0"/>
              </a:rPr>
              <a:t>A scientific symposium organized by the NMTT and the “</a:t>
            </a:r>
            <a:r>
              <a:rPr sz="1108" dirty="0" err="1">
                <a:latin typeface="Palatino Linotype" panose="02040502050505030304" pitchFamily="18" charset="0"/>
              </a:rPr>
              <a:t>Fmsy</a:t>
            </a:r>
            <a:r>
              <a:rPr sz="1108" dirty="0">
                <a:latin typeface="Palatino Linotype" panose="02040502050505030304" pitchFamily="18" charset="0"/>
              </a:rPr>
              <a:t>-project</a:t>
            </a:r>
            <a:r>
              <a:rPr sz="1108" b="1" dirty="0">
                <a:latin typeface="Palatino Linotype" panose="02040502050505030304" pitchFamily="18" charset="0"/>
              </a:rPr>
              <a:t>”: </a:t>
            </a:r>
            <a:r>
              <a:rPr sz="1108" b="1" dirty="0">
                <a:solidFill>
                  <a:schemeClr val="bg1"/>
                </a:solidFill>
                <a:latin typeface="Palatino Linotype" panose="02040502050505030304" pitchFamily="18" charset="0"/>
                <a:hlinkClick r:id="rId7"/>
              </a:rPr>
              <a:t>www.fmsyproject.net</a:t>
            </a:r>
            <a:endParaRPr sz="1108" b="1" dirty="0">
              <a:solidFill>
                <a:schemeClr val="bg1"/>
              </a:solidFill>
              <a:latin typeface="Palatino Linotype" panose="02040502050505030304" pitchFamily="18" charset="0"/>
            </a:endParaRPr>
          </a:p>
        </p:txBody>
      </p:sp>
      <p:pic>
        <p:nvPicPr>
          <p:cNvPr id="119" name="Picture 8" descr="Picture 8"/>
          <p:cNvPicPr>
            <a:picLocks noChangeAspect="1"/>
          </p:cNvPicPr>
          <p:nvPr/>
        </p:nvPicPr>
        <p:blipFill>
          <a:blip r:embed="rId8">
            <a:extLst/>
          </a:blip>
          <a:stretch>
            <a:fillRect/>
          </a:stretch>
        </p:blipFill>
        <p:spPr>
          <a:xfrm>
            <a:off x="3776454" y="5948236"/>
            <a:ext cx="902657" cy="902656"/>
          </a:xfrm>
          <a:prstGeom prst="rect">
            <a:avLst/>
          </a:prstGeom>
          <a:ln w="12700">
            <a:noFill/>
            <a:miter lim="400000"/>
          </a:ln>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6455" y="3240732"/>
            <a:ext cx="1213097" cy="140433"/>
          </a:xfrm>
          <a:prstGeom prst="rect">
            <a:avLst/>
          </a:prstGeom>
        </p:spPr>
      </p:pic>
    </p:spTree>
    <p:extLst>
      <p:ext uri="{BB962C8B-B14F-4D97-AF65-F5344CB8AC3E}">
        <p14:creationId xmlns:p14="http://schemas.microsoft.com/office/powerpoint/2010/main" val="327328629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878" y="10977"/>
            <a:ext cx="12192000" cy="6847023"/>
          </a:xfrm>
          <a:prstGeom prst="rect">
            <a:avLst/>
          </a:prstGeom>
          <a:noFill/>
          <a:ln w="9525">
            <a:noFill/>
            <a:miter lim="800000"/>
            <a:headEnd/>
            <a:tailEnd/>
          </a:ln>
        </p:spPr>
      </p:pic>
      <p:sp>
        <p:nvSpPr>
          <p:cNvPr id="3" name="TextBox 2"/>
          <p:cNvSpPr txBox="1"/>
          <p:nvPr/>
        </p:nvSpPr>
        <p:spPr>
          <a:xfrm>
            <a:off x="7274257" y="1651378"/>
            <a:ext cx="3138985"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square" rtlCol="0">
            <a:spAutoFit/>
          </a:bodyPr>
          <a:lstStyle/>
          <a:p>
            <a:r>
              <a:rPr lang="da-DK" sz="3600" i="1" dirty="0" smtClean="0">
                <a:latin typeface="Arial Rounded MT Bold" panose="020F0704030504030204" pitchFamily="34" charset="0"/>
              </a:rPr>
              <a:t>Thank you !</a:t>
            </a:r>
            <a:endParaRPr lang="da-DK" sz="3600" i="1" dirty="0">
              <a:latin typeface="Arial Rounded MT Bold" panose="020F0704030504030204" pitchFamily="34" charset="0"/>
            </a:endParaRPr>
          </a:p>
        </p:txBody>
      </p:sp>
    </p:spTree>
    <p:extLst>
      <p:ext uri="{BB962C8B-B14F-4D97-AF65-F5344CB8AC3E}">
        <p14:creationId xmlns:p14="http://schemas.microsoft.com/office/powerpoint/2010/main" val="1588994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Why does DD gives higher </a:t>
            </a:r>
            <a:r>
              <a:rPr lang="da-DK" dirty="0" smtClean="0"/>
              <a:t>Fmsy ? </a:t>
            </a:r>
            <a:br>
              <a:rPr lang="da-DK" dirty="0" smtClean="0"/>
            </a:br>
            <a:r>
              <a:rPr lang="da-DK" sz="2400" dirty="0" smtClean="0"/>
              <a:t>– an illustration</a:t>
            </a:r>
            <a:endParaRPr lang="da-DK" sz="2400" dirty="0"/>
          </a:p>
        </p:txBody>
      </p:sp>
      <p:pic>
        <p:nvPicPr>
          <p:cNvPr id="4" name="Content Placeholder 3"/>
          <p:cNvPicPr>
            <a:picLocks noGrp="1" noChangeAspect="1"/>
          </p:cNvPicPr>
          <p:nvPr>
            <p:ph idx="1"/>
          </p:nvPr>
        </p:nvPicPr>
        <p:blipFill>
          <a:blip r:embed="rId3"/>
          <a:stretch>
            <a:fillRect/>
          </a:stretch>
        </p:blipFill>
        <p:spPr>
          <a:xfrm>
            <a:off x="3251200" y="2632623"/>
            <a:ext cx="5121853" cy="3078597"/>
          </a:xfrm>
          <a:prstGeom prst="rect">
            <a:avLst/>
          </a:prstGeom>
        </p:spPr>
      </p:pic>
      <p:pic>
        <p:nvPicPr>
          <p:cNvPr id="5" name="Picture 4"/>
          <p:cNvPicPr>
            <a:picLocks noChangeAspect="1"/>
          </p:cNvPicPr>
          <p:nvPr/>
        </p:nvPicPr>
        <p:blipFill>
          <a:blip r:embed="rId4"/>
          <a:stretch>
            <a:fillRect/>
          </a:stretch>
        </p:blipFill>
        <p:spPr>
          <a:xfrm>
            <a:off x="3251200" y="2631097"/>
            <a:ext cx="5135830" cy="3080123"/>
          </a:xfrm>
          <a:prstGeom prst="rect">
            <a:avLst/>
          </a:prstGeom>
          <a:solidFill>
            <a:schemeClr val="accent1">
              <a:alpha val="0"/>
            </a:schemeClr>
          </a:solidFill>
        </p:spPr>
      </p:pic>
      <p:pic>
        <p:nvPicPr>
          <p:cNvPr id="6" name="Picture 5"/>
          <p:cNvPicPr>
            <a:picLocks noChangeAspect="1"/>
          </p:cNvPicPr>
          <p:nvPr/>
        </p:nvPicPr>
        <p:blipFill>
          <a:blip r:embed="rId5"/>
          <a:stretch>
            <a:fillRect/>
          </a:stretch>
        </p:blipFill>
        <p:spPr>
          <a:xfrm>
            <a:off x="3258399" y="2631097"/>
            <a:ext cx="5114654" cy="3067423"/>
          </a:xfrm>
          <a:prstGeom prst="rect">
            <a:avLst/>
          </a:prstGeom>
          <a:solidFill>
            <a:schemeClr val="accent1">
              <a:alpha val="0"/>
            </a:schemeClr>
          </a:solidFill>
        </p:spPr>
      </p:pic>
      <p:sp>
        <p:nvSpPr>
          <p:cNvPr id="7" name="TextBox 6"/>
          <p:cNvSpPr txBox="1"/>
          <p:nvPr/>
        </p:nvSpPr>
        <p:spPr>
          <a:xfrm>
            <a:off x="8953500" y="1917700"/>
            <a:ext cx="3073400" cy="3416320"/>
          </a:xfrm>
          <a:prstGeom prst="rect">
            <a:avLst/>
          </a:prstGeom>
          <a:noFill/>
        </p:spPr>
        <p:txBody>
          <a:bodyPr wrap="square" rtlCol="0">
            <a:spAutoFit/>
          </a:bodyPr>
          <a:lstStyle/>
          <a:p>
            <a:r>
              <a:rPr lang="da-DK" dirty="0" smtClean="0"/>
              <a:t>If this was the truth out in the sea – then stop fishing – the stock will build up – recruitment will be larger and larger – build up the stock more and so on </a:t>
            </a:r>
          </a:p>
          <a:p>
            <a:endParaRPr lang="da-DK" dirty="0"/>
          </a:p>
          <a:p>
            <a:r>
              <a:rPr lang="da-DK" dirty="0" smtClean="0"/>
              <a:t>---Fmsy will be very small, actually you should wait 1000 years and you could walk on herring from Denmark to England</a:t>
            </a:r>
            <a:endParaRPr lang="da-DK" dirty="0"/>
          </a:p>
        </p:txBody>
      </p:sp>
      <p:sp>
        <p:nvSpPr>
          <p:cNvPr id="8" name="TextBox 7"/>
          <p:cNvSpPr txBox="1"/>
          <p:nvPr/>
        </p:nvSpPr>
        <p:spPr>
          <a:xfrm rot="20393733">
            <a:off x="9207501" y="5460999"/>
            <a:ext cx="2146300" cy="923330"/>
          </a:xfrm>
          <a:prstGeom prst="rect">
            <a:avLst/>
          </a:prstGeom>
          <a:noFill/>
        </p:spPr>
        <p:txBody>
          <a:bodyPr wrap="square" rtlCol="0">
            <a:spAutoFit/>
          </a:bodyPr>
          <a:lstStyle/>
          <a:p>
            <a:r>
              <a:rPr lang="da-DK" dirty="0" smtClean="0"/>
              <a:t>Of course this is not a good model – you need DD </a:t>
            </a:r>
            <a:endParaRPr lang="da-DK" dirty="0"/>
          </a:p>
        </p:txBody>
      </p:sp>
    </p:spTree>
    <p:extLst>
      <p:ext uri="{BB962C8B-B14F-4D97-AF65-F5344CB8AC3E}">
        <p14:creationId xmlns:p14="http://schemas.microsoft.com/office/powerpoint/2010/main" val="39563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15772" y="2070100"/>
            <a:ext cx="6384449" cy="3842571"/>
          </a:xfrm>
          <a:prstGeom prst="rect">
            <a:avLst/>
          </a:prstGeom>
        </p:spPr>
      </p:pic>
      <p:sp>
        <p:nvSpPr>
          <p:cNvPr id="2" name="Title 1"/>
          <p:cNvSpPr>
            <a:spLocks noGrp="1"/>
          </p:cNvSpPr>
          <p:nvPr>
            <p:ph type="title"/>
          </p:nvPr>
        </p:nvSpPr>
        <p:spPr/>
        <p:txBody>
          <a:bodyPr/>
          <a:lstStyle/>
          <a:p>
            <a:r>
              <a:rPr lang="da-DK" dirty="0" smtClean="0"/>
              <a:t>All fish stocks in the Northeast Atlantic – the true ecosystem Fmsy (yellow)</a:t>
            </a:r>
            <a:endParaRPr lang="da-DK" dirty="0"/>
          </a:p>
        </p:txBody>
      </p:sp>
      <p:sp>
        <p:nvSpPr>
          <p:cNvPr id="5" name="Up Arrow 4"/>
          <p:cNvSpPr/>
          <p:nvPr/>
        </p:nvSpPr>
        <p:spPr>
          <a:xfrm>
            <a:off x="4851400" y="3619500"/>
            <a:ext cx="111483" cy="14859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Up Arrow 5"/>
          <p:cNvSpPr/>
          <p:nvPr/>
        </p:nvSpPr>
        <p:spPr>
          <a:xfrm>
            <a:off x="5757412" y="2971800"/>
            <a:ext cx="127001"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Up Arrow 6"/>
          <p:cNvSpPr/>
          <p:nvPr/>
        </p:nvSpPr>
        <p:spPr>
          <a:xfrm>
            <a:off x="7298022" y="3403600"/>
            <a:ext cx="149581" cy="1701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4031471" y="2866122"/>
            <a:ext cx="1168400" cy="923330"/>
          </a:xfrm>
          <a:prstGeom prst="rect">
            <a:avLst/>
          </a:prstGeom>
          <a:noFill/>
        </p:spPr>
        <p:txBody>
          <a:bodyPr wrap="square" rtlCol="0">
            <a:spAutoFit/>
          </a:bodyPr>
          <a:lstStyle/>
          <a:p>
            <a:r>
              <a:rPr lang="da-DK" dirty="0" smtClean="0"/>
              <a:t>Current single species</a:t>
            </a:r>
            <a:endParaRPr lang="da-DK" dirty="0"/>
          </a:p>
        </p:txBody>
      </p:sp>
      <p:sp>
        <p:nvSpPr>
          <p:cNvPr id="9" name="TextBox 8"/>
          <p:cNvSpPr txBox="1"/>
          <p:nvPr/>
        </p:nvSpPr>
        <p:spPr>
          <a:xfrm>
            <a:off x="7685722" y="2583676"/>
            <a:ext cx="1739900" cy="923330"/>
          </a:xfrm>
          <a:prstGeom prst="rect">
            <a:avLst/>
          </a:prstGeom>
          <a:noFill/>
        </p:spPr>
        <p:txBody>
          <a:bodyPr wrap="square" rtlCol="0">
            <a:spAutoFit/>
          </a:bodyPr>
          <a:lstStyle/>
          <a:p>
            <a:r>
              <a:rPr lang="da-DK" dirty="0" smtClean="0"/>
              <a:t>Overfishing 1980s, 1990s and 2000s</a:t>
            </a:r>
            <a:endParaRPr lang="da-DK" dirty="0"/>
          </a:p>
        </p:txBody>
      </p:sp>
      <p:sp>
        <p:nvSpPr>
          <p:cNvPr id="10" name="TextBox 9"/>
          <p:cNvSpPr txBox="1"/>
          <p:nvPr/>
        </p:nvSpPr>
        <p:spPr>
          <a:xfrm>
            <a:off x="4955637" y="2030085"/>
            <a:ext cx="1716058" cy="646331"/>
          </a:xfrm>
          <a:prstGeom prst="rect">
            <a:avLst/>
          </a:prstGeom>
          <a:noFill/>
        </p:spPr>
        <p:txBody>
          <a:bodyPr wrap="square" rtlCol="0">
            <a:spAutoFit/>
          </a:bodyPr>
          <a:lstStyle/>
          <a:p>
            <a:r>
              <a:rPr lang="da-DK" dirty="0" smtClean="0"/>
              <a:t>Towards Ecosystem Fmsy</a:t>
            </a:r>
            <a:endParaRPr lang="da-DK" dirty="0"/>
          </a:p>
        </p:txBody>
      </p:sp>
    </p:spTree>
    <p:extLst>
      <p:ext uri="{BB962C8B-B14F-4D97-AF65-F5344CB8AC3E}">
        <p14:creationId xmlns:p14="http://schemas.microsoft.com/office/powerpoint/2010/main" val="41662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 more technical explanation...</a:t>
            </a:r>
            <a:endParaRPr lang="da-DK" dirty="0"/>
          </a:p>
        </p:txBody>
      </p:sp>
      <p:sp>
        <p:nvSpPr>
          <p:cNvPr id="5" name="TextBox 4"/>
          <p:cNvSpPr txBox="1"/>
          <p:nvPr/>
        </p:nvSpPr>
        <p:spPr>
          <a:xfrm>
            <a:off x="469900" y="1841500"/>
            <a:ext cx="2235200" cy="4247317"/>
          </a:xfrm>
          <a:prstGeom prst="rect">
            <a:avLst/>
          </a:prstGeom>
          <a:noFill/>
        </p:spPr>
        <p:txBody>
          <a:bodyPr wrap="square" rtlCol="0">
            <a:spAutoFit/>
          </a:bodyPr>
          <a:lstStyle/>
          <a:p>
            <a:r>
              <a:rPr lang="da-DK" dirty="0" smtClean="0"/>
              <a:t>Yield is No of individuals caught times their weight</a:t>
            </a:r>
          </a:p>
          <a:p>
            <a:endParaRPr lang="da-DK" dirty="0"/>
          </a:p>
          <a:p>
            <a:r>
              <a:rPr lang="da-DK" dirty="0" smtClean="0"/>
              <a:t>If we include the right weight for a given SSB the calculated yield at a high SSB will go down and the yield for a low SSB will go up</a:t>
            </a:r>
          </a:p>
          <a:p>
            <a:endParaRPr lang="da-DK" dirty="0"/>
          </a:p>
          <a:p>
            <a:r>
              <a:rPr lang="da-DK" dirty="0" smtClean="0"/>
              <a:t>...this will give the green curve </a:t>
            </a:r>
            <a:r>
              <a:rPr lang="da-DK" smtClean="0"/>
              <a:t>– and a higher </a:t>
            </a:r>
            <a:r>
              <a:rPr lang="da-DK" dirty="0" smtClean="0"/>
              <a:t>Fmsy</a:t>
            </a:r>
            <a:endParaRPr lang="da-DK" dirty="0"/>
          </a:p>
        </p:txBody>
      </p:sp>
      <p:pic>
        <p:nvPicPr>
          <p:cNvPr id="12" name="Picture 11"/>
          <p:cNvPicPr>
            <a:picLocks noChangeAspect="1"/>
          </p:cNvPicPr>
          <p:nvPr/>
        </p:nvPicPr>
        <p:blipFill>
          <a:blip r:embed="rId3"/>
          <a:stretch>
            <a:fillRect/>
          </a:stretch>
        </p:blipFill>
        <p:spPr>
          <a:xfrm>
            <a:off x="3885468" y="1690688"/>
            <a:ext cx="6604732" cy="4426576"/>
          </a:xfrm>
          <a:prstGeom prst="rect">
            <a:avLst/>
          </a:prstGeom>
        </p:spPr>
      </p:pic>
      <p:pic>
        <p:nvPicPr>
          <p:cNvPr id="13" name="Picture 12"/>
          <p:cNvPicPr>
            <a:picLocks noChangeAspect="1"/>
          </p:cNvPicPr>
          <p:nvPr/>
        </p:nvPicPr>
        <p:blipFill>
          <a:blip r:embed="rId4"/>
          <a:stretch>
            <a:fillRect/>
          </a:stretch>
        </p:blipFill>
        <p:spPr>
          <a:xfrm>
            <a:off x="3898168" y="1699199"/>
            <a:ext cx="6592032" cy="4418065"/>
          </a:xfrm>
          <a:prstGeom prst="rect">
            <a:avLst/>
          </a:prstGeom>
        </p:spPr>
      </p:pic>
    </p:spTree>
    <p:extLst>
      <p:ext uri="{BB962C8B-B14F-4D97-AF65-F5344CB8AC3E}">
        <p14:creationId xmlns:p14="http://schemas.microsoft.com/office/powerpoint/2010/main" val="3901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it is better to be unprecise and unbiased than precise and biased!</a:t>
            </a:r>
            <a:endParaRPr lang="da-DK"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5" name="Explosion 1 4"/>
          <p:cNvSpPr/>
          <p:nvPr/>
        </p:nvSpPr>
        <p:spPr>
          <a:xfrm>
            <a:off x="7112000" y="42164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xplosion 1 5"/>
          <p:cNvSpPr/>
          <p:nvPr/>
        </p:nvSpPr>
        <p:spPr>
          <a:xfrm>
            <a:off x="7254240" y="43281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xplosion 1 6"/>
          <p:cNvSpPr/>
          <p:nvPr/>
        </p:nvSpPr>
        <p:spPr>
          <a:xfrm>
            <a:off x="7391400" y="422513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xplosion 1 7"/>
          <p:cNvSpPr/>
          <p:nvPr/>
        </p:nvSpPr>
        <p:spPr>
          <a:xfrm>
            <a:off x="7091680" y="437388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xplosion 1 8"/>
          <p:cNvSpPr/>
          <p:nvPr/>
        </p:nvSpPr>
        <p:spPr>
          <a:xfrm>
            <a:off x="7226300" y="443992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xplosion 1 9"/>
          <p:cNvSpPr/>
          <p:nvPr/>
        </p:nvSpPr>
        <p:spPr>
          <a:xfrm>
            <a:off x="7399020" y="44196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xplosion 1 10"/>
          <p:cNvSpPr/>
          <p:nvPr/>
        </p:nvSpPr>
        <p:spPr>
          <a:xfrm>
            <a:off x="7262256" y="416020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xplosion 1 11"/>
          <p:cNvSpPr/>
          <p:nvPr/>
        </p:nvSpPr>
        <p:spPr>
          <a:xfrm>
            <a:off x="7406640" y="44805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xplosion 1 12"/>
          <p:cNvSpPr/>
          <p:nvPr/>
        </p:nvSpPr>
        <p:spPr>
          <a:xfrm>
            <a:off x="6009640" y="398097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xplosion 1 13"/>
          <p:cNvSpPr/>
          <p:nvPr/>
        </p:nvSpPr>
        <p:spPr>
          <a:xfrm>
            <a:off x="5569109" y="41082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xplosion 1 14"/>
          <p:cNvSpPr/>
          <p:nvPr/>
        </p:nvSpPr>
        <p:spPr>
          <a:xfrm>
            <a:off x="6087269" y="346884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xplosion 1 15"/>
          <p:cNvSpPr/>
          <p:nvPr/>
        </p:nvSpPr>
        <p:spPr>
          <a:xfrm>
            <a:off x="5655469" y="368220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xplosion 1 16"/>
          <p:cNvSpPr/>
          <p:nvPr/>
        </p:nvSpPr>
        <p:spPr>
          <a:xfrm>
            <a:off x="5859384" y="42606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xplosion 1 17"/>
          <p:cNvSpPr/>
          <p:nvPr/>
        </p:nvSpPr>
        <p:spPr>
          <a:xfrm>
            <a:off x="6133703" y="3740786"/>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xplosion 1 18"/>
          <p:cNvSpPr/>
          <p:nvPr/>
        </p:nvSpPr>
        <p:spPr>
          <a:xfrm>
            <a:off x="6343094" y="393557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xplosion 1 19"/>
          <p:cNvSpPr/>
          <p:nvPr/>
        </p:nvSpPr>
        <p:spPr>
          <a:xfrm>
            <a:off x="6299518" y="434705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ross 2"/>
          <p:cNvSpPr/>
          <p:nvPr/>
        </p:nvSpPr>
        <p:spPr>
          <a:xfrm rot="2591246">
            <a:off x="6934200" y="3934857"/>
            <a:ext cx="812800" cy="878047"/>
          </a:xfrm>
          <a:prstGeom prst="plus">
            <a:avLst>
              <a:gd name="adj" fmla="val 468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15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1714260"/>
            <a:ext cx="7722025" cy="4343639"/>
          </a:xfrm>
          <a:prstGeom prst="rect">
            <a:avLst/>
          </a:prstGeom>
        </p:spPr>
      </p:pic>
      <p:sp>
        <p:nvSpPr>
          <p:cNvPr id="3" name="TextBox 2"/>
          <p:cNvSpPr txBox="1"/>
          <p:nvPr/>
        </p:nvSpPr>
        <p:spPr>
          <a:xfrm>
            <a:off x="1905000" y="1155700"/>
            <a:ext cx="3327400" cy="369332"/>
          </a:xfrm>
          <a:prstGeom prst="rect">
            <a:avLst/>
          </a:prstGeom>
          <a:noFill/>
        </p:spPr>
        <p:txBody>
          <a:bodyPr wrap="square" rtlCol="0">
            <a:spAutoFit/>
          </a:bodyPr>
          <a:lstStyle/>
          <a:p>
            <a:r>
              <a:rPr lang="da-DK" dirty="0" smtClean="0"/>
              <a:t>Density dependence is...</a:t>
            </a:r>
            <a:endParaRPr lang="da-DK" dirty="0"/>
          </a:p>
        </p:txBody>
      </p:sp>
    </p:spTree>
    <p:extLst>
      <p:ext uri="{BB962C8B-B14F-4D97-AF65-F5344CB8AC3E}">
        <p14:creationId xmlns:p14="http://schemas.microsoft.com/office/powerpoint/2010/main" val="282345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Urgent need for correction of management</a:t>
            </a:r>
            <a:endParaRPr lang="da-DK" dirty="0"/>
          </a:p>
        </p:txBody>
      </p:sp>
      <p:sp>
        <p:nvSpPr>
          <p:cNvPr id="3" name="Content Placeholder 2"/>
          <p:cNvSpPr>
            <a:spLocks noGrp="1"/>
          </p:cNvSpPr>
          <p:nvPr>
            <p:ph idx="1"/>
          </p:nvPr>
        </p:nvSpPr>
        <p:spPr/>
        <p:txBody>
          <a:bodyPr>
            <a:normAutofit/>
          </a:bodyPr>
          <a:lstStyle/>
          <a:p>
            <a:r>
              <a:rPr lang="da-DK" dirty="0" smtClean="0"/>
              <a:t>Some stocks already rebuild: </a:t>
            </a:r>
          </a:p>
          <a:p>
            <a:pPr marL="457200" lvl="1" indent="0">
              <a:buNone/>
            </a:pPr>
            <a:r>
              <a:rPr lang="da-DK" dirty="0" smtClean="0"/>
              <a:t>Mackerel, North Sea plaice, Northern hake, Northeast Arctic cod, Baltic sprat ...</a:t>
            </a:r>
          </a:p>
          <a:p>
            <a:r>
              <a:rPr lang="da-DK" dirty="0" smtClean="0"/>
              <a:t>Urgent need for correction – </a:t>
            </a:r>
            <a:r>
              <a:rPr lang="da-DK" dirty="0"/>
              <a:t>else </a:t>
            </a:r>
            <a:r>
              <a:rPr lang="da-DK" dirty="0" smtClean="0"/>
              <a:t>foregone catch worth around 5 billion € – each year.</a:t>
            </a:r>
          </a:p>
          <a:p>
            <a:r>
              <a:rPr lang="da-DK" dirty="0" smtClean="0"/>
              <a:t>We are a dusin scientists with the needed expertise, ... try to contribute ... sat up the Fmsy project</a:t>
            </a:r>
          </a:p>
          <a:p>
            <a:endParaRPr lang="da-DK" dirty="0"/>
          </a:p>
        </p:txBody>
      </p:sp>
    </p:spTree>
    <p:extLst>
      <p:ext uri="{BB962C8B-B14F-4D97-AF65-F5344CB8AC3E}">
        <p14:creationId xmlns:p14="http://schemas.microsoft.com/office/powerpoint/2010/main" val="110168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”Fmsy project” </a:t>
            </a:r>
            <a:r>
              <a:rPr lang="da-DK" dirty="0"/>
              <a:t>- 2017-2018</a:t>
            </a:r>
            <a:br>
              <a:rPr lang="da-DK" dirty="0"/>
            </a:br>
            <a:endParaRPr lang="da-DK" dirty="0"/>
          </a:p>
        </p:txBody>
      </p:sp>
      <p:sp>
        <p:nvSpPr>
          <p:cNvPr id="3" name="Content Placeholder 2"/>
          <p:cNvSpPr>
            <a:spLocks noGrp="1"/>
          </p:cNvSpPr>
          <p:nvPr>
            <p:ph idx="1"/>
          </p:nvPr>
        </p:nvSpPr>
        <p:spPr/>
        <p:txBody>
          <a:bodyPr>
            <a:normAutofit/>
          </a:bodyPr>
          <a:lstStyle/>
          <a:p>
            <a:pPr marL="0" indent="0">
              <a:buNone/>
            </a:pPr>
            <a:r>
              <a:rPr lang="da-DK" sz="3200" dirty="0" smtClean="0"/>
              <a:t>Funding agencies:</a:t>
            </a:r>
          </a:p>
          <a:p>
            <a:pPr lvl="1">
              <a:buFont typeface="Wingdings" panose="05000000000000000000" pitchFamily="2" charset="2"/>
              <a:buChar char="q"/>
            </a:pPr>
            <a:r>
              <a:rPr lang="da-DK" sz="3200" dirty="0" smtClean="0"/>
              <a:t>Nordic Council of Ministers</a:t>
            </a:r>
          </a:p>
          <a:p>
            <a:pPr lvl="1">
              <a:buFont typeface="Wingdings" panose="05000000000000000000" pitchFamily="2" charset="2"/>
              <a:buChar char="q"/>
            </a:pPr>
            <a:r>
              <a:rPr lang="da-DK" sz="3200" dirty="0" smtClean="0"/>
              <a:t>EU-EMMF and Danish Ministry of Fisheries</a:t>
            </a:r>
          </a:p>
          <a:p>
            <a:pPr lvl="1">
              <a:buFont typeface="Wingdings" panose="05000000000000000000" pitchFamily="2" charset="2"/>
              <a:buChar char="q"/>
            </a:pPr>
            <a:r>
              <a:rPr lang="da-DK" sz="3200" dirty="0" smtClean="0"/>
              <a:t>Norwegian Fisheries Research Fund</a:t>
            </a:r>
          </a:p>
          <a:p>
            <a:pPr lvl="1">
              <a:buFont typeface="Wingdings" panose="05000000000000000000" pitchFamily="2" charset="2"/>
              <a:buChar char="q"/>
            </a:pPr>
            <a:endParaRPr lang="da-DK" sz="3200" dirty="0"/>
          </a:p>
          <a:p>
            <a:pPr marL="0" indent="0">
              <a:buNone/>
            </a:pPr>
            <a:endParaRPr lang="da-DK" dirty="0" smtClean="0"/>
          </a:p>
          <a:p>
            <a:pPr marL="0" indent="0">
              <a:buNone/>
            </a:pPr>
            <a:r>
              <a:rPr lang="da-DK" dirty="0">
                <a:solidFill>
                  <a:schemeClr val="bg1">
                    <a:lumMod val="75000"/>
                  </a:schemeClr>
                </a:solidFill>
              </a:rPr>
              <a:t>https://www.fmsyproject.net/</a:t>
            </a:r>
          </a:p>
        </p:txBody>
      </p:sp>
    </p:spTree>
    <p:extLst>
      <p:ext uri="{BB962C8B-B14F-4D97-AF65-F5344CB8AC3E}">
        <p14:creationId xmlns:p14="http://schemas.microsoft.com/office/powerpoint/2010/main" val="2188406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Objective</a:t>
            </a:r>
            <a:endParaRPr lang="da-DK" dirty="0"/>
          </a:p>
        </p:txBody>
      </p:sp>
      <p:sp>
        <p:nvSpPr>
          <p:cNvPr id="3" name="Content Placeholder 2"/>
          <p:cNvSpPr>
            <a:spLocks noGrp="1"/>
          </p:cNvSpPr>
          <p:nvPr>
            <p:ph idx="1"/>
          </p:nvPr>
        </p:nvSpPr>
        <p:spPr>
          <a:xfrm>
            <a:off x="838200" y="2451919"/>
            <a:ext cx="10515600" cy="3153544"/>
          </a:xfrm>
        </p:spPr>
        <p:txBody>
          <a:bodyPr/>
          <a:lstStyle/>
          <a:p>
            <a:pPr marL="0" indent="0">
              <a:buNone/>
            </a:pPr>
            <a:r>
              <a:rPr lang="da-DK" sz="4000" dirty="0" smtClean="0"/>
              <a:t>Come up with new Fmsy values based on ecosystem functioning:</a:t>
            </a:r>
          </a:p>
          <a:p>
            <a:pPr marL="457200" lvl="1" indent="0">
              <a:buNone/>
            </a:pPr>
            <a:r>
              <a:rPr lang="da-DK" sz="4000" dirty="0" smtClean="0"/>
              <a:t>-- for the main ICES and some eastern USA data rich stocks </a:t>
            </a:r>
          </a:p>
          <a:p>
            <a:pPr marL="0" indent="0">
              <a:buNone/>
            </a:pPr>
            <a:endParaRPr lang="da-DK" dirty="0"/>
          </a:p>
        </p:txBody>
      </p:sp>
    </p:spTree>
    <p:extLst>
      <p:ext uri="{BB962C8B-B14F-4D97-AF65-F5344CB8AC3E}">
        <p14:creationId xmlns:p14="http://schemas.microsoft.com/office/powerpoint/2010/main" val="248388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...by way of </a:t>
            </a:r>
            <a:endParaRPr lang="da-DK" dirty="0"/>
          </a:p>
        </p:txBody>
      </p:sp>
      <p:sp>
        <p:nvSpPr>
          <p:cNvPr id="3" name="Content Placeholder 2"/>
          <p:cNvSpPr>
            <a:spLocks noGrp="1"/>
          </p:cNvSpPr>
          <p:nvPr>
            <p:ph idx="1"/>
          </p:nvPr>
        </p:nvSpPr>
        <p:spPr>
          <a:xfrm>
            <a:off x="838200" y="2344993"/>
            <a:ext cx="10515600" cy="3831969"/>
          </a:xfrm>
        </p:spPr>
        <p:txBody>
          <a:bodyPr/>
          <a:lstStyle/>
          <a:p>
            <a:pPr lvl="1"/>
            <a:r>
              <a:rPr lang="da-DK" sz="4000" dirty="0" smtClean="0">
                <a:solidFill>
                  <a:prstClr val="black"/>
                </a:solidFill>
              </a:rPr>
              <a:t>”Bridging </a:t>
            </a:r>
            <a:r>
              <a:rPr lang="da-DK" sz="4000" dirty="0">
                <a:solidFill>
                  <a:prstClr val="black"/>
                </a:solidFill>
              </a:rPr>
              <a:t>the gap” between science and scientific </a:t>
            </a:r>
            <a:r>
              <a:rPr lang="da-DK" sz="4000" dirty="0" smtClean="0">
                <a:solidFill>
                  <a:prstClr val="black"/>
                </a:solidFill>
              </a:rPr>
              <a:t>advice/management</a:t>
            </a:r>
          </a:p>
          <a:p>
            <a:pPr lvl="1"/>
            <a:endParaRPr lang="da-DK" sz="4000" dirty="0">
              <a:solidFill>
                <a:prstClr val="black"/>
              </a:solidFill>
            </a:endParaRPr>
          </a:p>
          <a:p>
            <a:pPr lvl="1"/>
            <a:r>
              <a:rPr lang="da-DK" sz="4000" dirty="0" smtClean="0">
                <a:solidFill>
                  <a:prstClr val="black"/>
                </a:solidFill>
              </a:rPr>
              <a:t> Bring multispecies and ecosystem science into Fmsy calculations</a:t>
            </a:r>
            <a:endParaRPr lang="da-DK" sz="4000" dirty="0">
              <a:solidFill>
                <a:prstClr val="black"/>
              </a:solidFill>
            </a:endParaRPr>
          </a:p>
          <a:p>
            <a:endParaRPr lang="da-DK" dirty="0"/>
          </a:p>
        </p:txBody>
      </p:sp>
    </p:spTree>
    <p:extLst>
      <p:ext uri="{BB962C8B-B14F-4D97-AF65-F5344CB8AC3E}">
        <p14:creationId xmlns:p14="http://schemas.microsoft.com/office/powerpoint/2010/main" val="80937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2887"/>
            <a:ext cx="10515600" cy="2329542"/>
          </a:xfrm>
        </p:spPr>
        <p:txBody>
          <a:bodyPr>
            <a:normAutofit fontScale="90000"/>
          </a:bodyPr>
          <a:lstStyle/>
          <a:p>
            <a:r>
              <a:rPr lang="en-US" sz="2800" dirty="0" smtClean="0"/>
              <a:t>Baranov 1918, Graham 1947, </a:t>
            </a:r>
            <a:r>
              <a:rPr lang="en-US" sz="2800" dirty="0" err="1" smtClean="0"/>
              <a:t>Beverton&amp;Holt</a:t>
            </a:r>
            <a:r>
              <a:rPr lang="en-US" sz="2800" dirty="0" smtClean="0"/>
              <a:t> 1957, Ricker 195</a:t>
            </a:r>
            <a:r>
              <a:rPr lang="en-US" sz="2800" dirty="0"/>
              <a:t>8</a:t>
            </a:r>
            <a:r>
              <a:rPr lang="en-US" sz="2800" dirty="0" smtClean="0"/>
              <a:t>, </a:t>
            </a:r>
            <a:r>
              <a:rPr lang="en-US" sz="2800" dirty="0" err="1" smtClean="0"/>
              <a:t>Hilborn&amp;Walters</a:t>
            </a:r>
            <a:r>
              <a:rPr lang="en-US" sz="2800" dirty="0" smtClean="0"/>
              <a:t> 1992</a:t>
            </a:r>
            <a:r>
              <a:rPr lang="en-US" sz="2800" dirty="0"/>
              <a:t>, </a:t>
            </a:r>
            <a:r>
              <a:rPr lang="en-US" sz="2800" dirty="0" err="1"/>
              <a:t>Longhurst</a:t>
            </a:r>
            <a:r>
              <a:rPr lang="en-US" sz="2800" dirty="0"/>
              <a:t> </a:t>
            </a:r>
            <a:r>
              <a:rPr lang="en-US" sz="2800" dirty="0" smtClean="0"/>
              <a:t>2010, and many others…</a:t>
            </a:r>
            <a:br>
              <a:rPr lang="en-US" sz="2800" dirty="0" smtClean="0"/>
            </a:br>
            <a:r>
              <a:rPr lang="en-US" sz="2800" dirty="0"/>
              <a:t/>
            </a:r>
            <a:br>
              <a:rPr lang="en-US" sz="2800" dirty="0"/>
            </a:br>
            <a:r>
              <a:rPr lang="en-US" sz="2800" dirty="0" err="1" smtClean="0"/>
              <a:t>Longhurst</a:t>
            </a:r>
            <a:r>
              <a:rPr lang="en-US" sz="2800" dirty="0"/>
              <a:t>, A. 2010. Mismanagement of marine fisheries. Cambridge </a:t>
            </a:r>
            <a:r>
              <a:rPr lang="da-DK" sz="2800" dirty="0"/>
              <a:t>University Press, Cambridge, </a:t>
            </a:r>
            <a:r>
              <a:rPr lang="da-DK" sz="2800" dirty="0" smtClean="0"/>
              <a:t>UK:</a:t>
            </a:r>
            <a:r>
              <a:rPr lang="da-DK" sz="2800" dirty="0"/>
              <a:t/>
            </a:r>
            <a:br>
              <a:rPr lang="da-DK" sz="2800" dirty="0"/>
            </a:br>
            <a:endParaRPr lang="da-DK" sz="2800" dirty="0"/>
          </a:p>
        </p:txBody>
      </p:sp>
      <p:sp>
        <p:nvSpPr>
          <p:cNvPr id="3" name="Content Placeholder 2"/>
          <p:cNvSpPr>
            <a:spLocks noGrp="1"/>
          </p:cNvSpPr>
          <p:nvPr>
            <p:ph idx="1"/>
          </p:nvPr>
        </p:nvSpPr>
        <p:spPr>
          <a:xfrm>
            <a:off x="838200" y="3333749"/>
            <a:ext cx="10515600" cy="2786063"/>
          </a:xfrm>
        </p:spPr>
        <p:txBody>
          <a:bodyPr>
            <a:normAutofit lnSpcReduction="10000"/>
          </a:bodyPr>
          <a:lstStyle/>
          <a:p>
            <a:pPr marL="0" indent="0">
              <a:buNone/>
            </a:pPr>
            <a:r>
              <a:rPr lang="da-DK" dirty="0" smtClean="0"/>
              <a:t>” </a:t>
            </a:r>
            <a:r>
              <a:rPr lang="da-DK" sz="4000" dirty="0" smtClean="0"/>
              <a:t>For </a:t>
            </a:r>
            <a:r>
              <a:rPr lang="da-DK" sz="4000" dirty="0"/>
              <a:t>any </a:t>
            </a:r>
            <a:r>
              <a:rPr lang="da-DK" sz="4000" dirty="0" smtClean="0"/>
              <a:t>level </a:t>
            </a:r>
            <a:r>
              <a:rPr lang="en-US" sz="4000" dirty="0" smtClean="0"/>
              <a:t>of </a:t>
            </a:r>
            <a:r>
              <a:rPr lang="en-US" sz="4000" dirty="0"/>
              <a:t>fishery harvest to be sustainable, some or all of the </a:t>
            </a:r>
            <a:r>
              <a:rPr lang="en-US" sz="4000" dirty="0" smtClean="0"/>
              <a:t>biological processes </a:t>
            </a:r>
            <a:r>
              <a:rPr lang="en-US" sz="4000" dirty="0"/>
              <a:t>contributing </a:t>
            </a:r>
            <a:r>
              <a:rPr lang="en-US" sz="4000" dirty="0" smtClean="0"/>
              <a:t>to production </a:t>
            </a:r>
            <a:r>
              <a:rPr lang="en-US" sz="4000" dirty="0"/>
              <a:t>must </a:t>
            </a:r>
            <a:r>
              <a:rPr lang="en-US" sz="4000" dirty="0" smtClean="0"/>
              <a:t>be compensatory, i.e. </a:t>
            </a:r>
            <a:r>
              <a:rPr lang="en-US" sz="4000" dirty="0"/>
              <a:t>increasing as stock biomass </a:t>
            </a:r>
            <a:r>
              <a:rPr lang="en-US" sz="4000" dirty="0" smtClean="0"/>
              <a:t>decreases…”</a:t>
            </a:r>
          </a:p>
          <a:p>
            <a:pPr marL="0" indent="0">
              <a:buNone/>
            </a:pPr>
            <a:endParaRPr lang="da-DK" dirty="0" smtClean="0"/>
          </a:p>
        </p:txBody>
      </p:sp>
    </p:spTree>
    <p:extLst>
      <p:ext uri="{BB962C8B-B14F-4D97-AF65-F5344CB8AC3E}">
        <p14:creationId xmlns:p14="http://schemas.microsoft.com/office/powerpoint/2010/main" val="1084245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3475</TotalTime>
  <Words>2704</Words>
  <Application>Microsoft Office PowerPoint</Application>
  <PresentationFormat>Widescreen</PresentationFormat>
  <Paragraphs>855</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Rounded MT Bold</vt:lpstr>
      <vt:lpstr>Calibri</vt:lpstr>
      <vt:lpstr>Calibri Light</vt:lpstr>
      <vt:lpstr>Palatino Linotype</vt:lpstr>
      <vt:lpstr>Times New Roman</vt:lpstr>
      <vt:lpstr>Wingdings</vt:lpstr>
      <vt:lpstr>Office Theme</vt:lpstr>
      <vt:lpstr>A list of ecosystem Fmsy values suggested for use in management of 53 North Atlantic fish stocks</vt:lpstr>
      <vt:lpstr>Background</vt:lpstr>
      <vt:lpstr>Northeast Atlantic</vt:lpstr>
      <vt:lpstr>All fish stocks in the Northeast Atlantic – the true ecosystem Fmsy (yellow)</vt:lpstr>
      <vt:lpstr>Urgent need for correction of management</vt:lpstr>
      <vt:lpstr>”Fmsy project” - 2017-2018 </vt:lpstr>
      <vt:lpstr>Objective</vt:lpstr>
      <vt:lpstr>...by way of </vt:lpstr>
      <vt:lpstr>Baranov 1918, Graham 1947, Beverton&amp;Holt 1957, Ricker 1958, Hilborn&amp;Walters 1992, Longhurst 2010, and many others…  Longhurst, A. 2010. Mismanagement of marine fisheries. Cambridge University Press, Cambridge, UK: </vt:lpstr>
      <vt:lpstr>Example – growth </vt:lpstr>
      <vt:lpstr>Four compensatory mechanisms – </vt:lpstr>
      <vt:lpstr>...and of course, scientific advice should be unbiased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Calculations from the Fmsy project based on a more statistically correct growth mode than ICES WKMACMSE_2017 </vt:lpstr>
      <vt:lpstr>Density dependent growth</vt:lpstr>
      <vt:lpstr>Three basic ideas</vt:lpstr>
      <vt:lpstr>The SPM approach</vt:lpstr>
      <vt:lpstr>PowerPoint Presentation</vt:lpstr>
      <vt:lpstr>Magnuson-Stevens Fisheries Conservation and Management Act (FCMA) (…and FAO, EU, …)</vt:lpstr>
      <vt:lpstr>Available science in ecosystem functioning</vt:lpstr>
      <vt:lpstr>Why wait another 40 years to use the obtained knowledge?   Let us pick the low hanging fruits now.  The need is urgent!  </vt:lpstr>
      <vt:lpstr>Like today, managers still do not need to consider the balance between species for using the proposed set of FMSY values. </vt:lpstr>
      <vt:lpstr>PowerPoint Presentation</vt:lpstr>
      <vt:lpstr>PowerPoint Presentation</vt:lpstr>
      <vt:lpstr>Final set  Mean new Fmsy = 0.43  Mean ICES Fmsy = 0.28</vt:lpstr>
      <vt:lpstr>PowerPoint Presentation</vt:lpstr>
      <vt:lpstr>Urgent actions needed – about 4 million t of catch is foregone each year!</vt:lpstr>
      <vt:lpstr>We see a problem with the current Fmsy values – they are biased downwards.  There are probably several ways to rectify it ...but it is pretty urgent   We propose this set of Fmsy values - that has no bias known to science</vt:lpstr>
      <vt:lpstr>”Business as usual”  except with new Fmsy values   -- still use the ICES HCR – so the risk to stock collapse very small !! </vt:lpstr>
      <vt:lpstr>Symposium in Copenhagen 10-11 October – to discuss it further  Sign up!!</vt:lpstr>
      <vt:lpstr>PowerPoint Presentation</vt:lpstr>
      <vt:lpstr>PowerPoint Presentation</vt:lpstr>
      <vt:lpstr>Why does DD gives higher Fmsy ?  – an illustration</vt:lpstr>
      <vt:lpstr>A more technical explanation...</vt:lpstr>
      <vt:lpstr>...and it is better to be unprecise and unbiased than precise and biased!</vt:lpstr>
      <vt:lpstr>PowerPoint Presentation</vt:lpstr>
    </vt:vector>
  </TitlesOfParts>
  <Company>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on management of fisheries</dc:title>
  <dc:creator>Henrik Sparholt</dc:creator>
  <cp:lastModifiedBy>Henrik Sparholt</cp:lastModifiedBy>
  <cp:revision>271</cp:revision>
  <dcterms:created xsi:type="dcterms:W3CDTF">2016-03-14T10:45:40Z</dcterms:created>
  <dcterms:modified xsi:type="dcterms:W3CDTF">2018-09-23T08:21:41Z</dcterms:modified>
</cp:coreProperties>
</file>